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58" r:id="rId3"/>
    <p:sldId id="273" r:id="rId4"/>
    <p:sldId id="290" r:id="rId5"/>
    <p:sldId id="260" r:id="rId6"/>
    <p:sldId id="282" r:id="rId7"/>
    <p:sldId id="276" r:id="rId8"/>
    <p:sldId id="274" r:id="rId9"/>
    <p:sldId id="289" r:id="rId10"/>
    <p:sldId id="270" r:id="rId11"/>
    <p:sldId id="263" r:id="rId12"/>
    <p:sldId id="264" r:id="rId13"/>
    <p:sldId id="265" r:id="rId14"/>
    <p:sldId id="268" r:id="rId15"/>
    <p:sldId id="277" r:id="rId16"/>
    <p:sldId id="291" r:id="rId17"/>
    <p:sldId id="279" r:id="rId18"/>
    <p:sldId id="278" r:id="rId19"/>
    <p:sldId id="280" r:id="rId20"/>
    <p:sldId id="296" r:id="rId21"/>
    <p:sldId id="257" r:id="rId22"/>
    <p:sldId id="292" r:id="rId23"/>
    <p:sldId id="285" r:id="rId24"/>
    <p:sldId id="284" r:id="rId25"/>
    <p:sldId id="286" r:id="rId26"/>
    <p:sldId id="293" r:id="rId27"/>
    <p:sldId id="298" r:id="rId28"/>
    <p:sldId id="29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75DFC7-D234-4921-B41B-56F90D98B4EE}" type="datetimeFigureOut">
              <a:rPr lang="en-US" smtClean="0"/>
              <a:pPr/>
              <a:t>5/24/2018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15ACE9-E02C-4314-8533-31A54552CA6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68156E-7A56-4698-BF5B-06B2D22EA75C}"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8156E-7A56-4698-BF5B-06B2D22EA75C}"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8156E-7A56-4698-BF5B-06B2D22EA75C}"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8156E-7A56-4698-BF5B-06B2D22EA75C}"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68156E-7A56-4698-BF5B-06B2D22EA75C}"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68156E-7A56-4698-BF5B-06B2D22EA75C}"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68156E-7A56-4698-BF5B-06B2D22EA75C}" type="datetimeFigureOut">
              <a:rPr lang="en-US" smtClean="0"/>
              <a:pPr/>
              <a:t>5/24/2018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68156E-7A56-4698-BF5B-06B2D22EA75C}" type="datetimeFigureOut">
              <a:rPr lang="en-US" smtClean="0"/>
              <a:pPr/>
              <a:t>5/24/2018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8156E-7A56-4698-BF5B-06B2D22EA75C}" type="datetimeFigureOut">
              <a:rPr lang="en-US" smtClean="0"/>
              <a:pPr/>
              <a:t>5/24/2018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8156E-7A56-4698-BF5B-06B2D22EA75C}"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8156E-7A56-4698-BF5B-06B2D22EA75C}"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4FD42-8C10-4434-8413-0D24324188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8156E-7A56-4698-BF5B-06B2D22EA75C}" type="datetimeFigureOut">
              <a:rPr lang="en-US" smtClean="0"/>
              <a:pPr/>
              <a:t>5/24/2018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4FD42-8C10-4434-8413-0D24324188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0"/>
            <a:ext cx="7772400" cy="2000250"/>
          </a:xfrm>
        </p:spPr>
        <p:txBody>
          <a:bodyPr>
            <a:normAutofit fontScale="90000"/>
          </a:bodyPr>
          <a:lstStyle/>
          <a:p>
            <a:r>
              <a:rPr lang="en-US" dirty="0" smtClean="0"/>
              <a:t>Narrative and Narration</a:t>
            </a:r>
            <a:r>
              <a:rPr lang="en-US" sz="1800" dirty="0" smtClean="0"/>
              <a:t/>
            </a:r>
            <a:br>
              <a:rPr lang="en-US" sz="1800" dirty="0" smtClean="0"/>
            </a:br>
            <a:r>
              <a:rPr lang="en-US" sz="1800" dirty="0" smtClean="0"/>
              <a:t/>
            </a:r>
            <a:br>
              <a:rPr lang="en-US" sz="1800" dirty="0" smtClean="0"/>
            </a:br>
            <a:r>
              <a:rPr lang="en-US" sz="3600" dirty="0" smtClean="0"/>
              <a:t>Neuropsychological, cognitive and emotional implications on interpersonal relatedness</a:t>
            </a:r>
            <a:endParaRPr lang="en-US" sz="3600" dirty="0"/>
          </a:p>
        </p:txBody>
      </p:sp>
      <p:sp>
        <p:nvSpPr>
          <p:cNvPr id="3" name="Subtitle 2"/>
          <p:cNvSpPr>
            <a:spLocks noGrp="1"/>
          </p:cNvSpPr>
          <p:nvPr>
            <p:ph type="subTitle" idx="1"/>
          </p:nvPr>
        </p:nvSpPr>
        <p:spPr>
          <a:xfrm>
            <a:off x="1371600" y="3886200"/>
            <a:ext cx="6400800" cy="1447800"/>
          </a:xfrm>
        </p:spPr>
        <p:txBody>
          <a:bodyPr>
            <a:normAutofit fontScale="55000" lnSpcReduction="20000"/>
          </a:bodyPr>
          <a:lstStyle/>
          <a:p>
            <a:r>
              <a:rPr lang="en-US" sz="4500" dirty="0" smtClean="0">
                <a:solidFill>
                  <a:schemeClr val="tx1"/>
                </a:solidFill>
              </a:rPr>
              <a:t>Elsa </a:t>
            </a:r>
            <a:r>
              <a:rPr lang="en-US" sz="4500" dirty="0" err="1" smtClean="0">
                <a:solidFill>
                  <a:schemeClr val="tx1"/>
                </a:solidFill>
              </a:rPr>
              <a:t>Ronningstam</a:t>
            </a:r>
            <a:r>
              <a:rPr lang="en-US" sz="4500" dirty="0" smtClean="0">
                <a:solidFill>
                  <a:schemeClr val="tx1"/>
                </a:solidFill>
              </a:rPr>
              <a:t>, Ph.D</a:t>
            </a:r>
            <a:r>
              <a:rPr lang="en-US" sz="6000" dirty="0" smtClean="0">
                <a:solidFill>
                  <a:schemeClr val="tx1"/>
                </a:solidFill>
              </a:rPr>
              <a:t>.</a:t>
            </a:r>
            <a:r>
              <a:rPr lang="en-US" dirty="0" smtClean="0">
                <a:solidFill>
                  <a:schemeClr val="tx1"/>
                </a:solidFill>
              </a:rPr>
              <a:t/>
            </a:r>
            <a:br>
              <a:rPr lang="en-US" dirty="0" smtClean="0">
                <a:solidFill>
                  <a:schemeClr val="tx1"/>
                </a:solidFill>
              </a:rPr>
            </a:br>
            <a:endParaRPr lang="en-US" sz="1900" dirty="0" smtClean="0">
              <a:solidFill>
                <a:schemeClr val="tx1"/>
              </a:solidFill>
            </a:endParaRPr>
          </a:p>
          <a:p>
            <a:r>
              <a:rPr lang="en-US" dirty="0" smtClean="0">
                <a:solidFill>
                  <a:schemeClr val="tx1"/>
                </a:solidFill>
              </a:rPr>
              <a:t>Harvard Medical School</a:t>
            </a:r>
            <a:br>
              <a:rPr lang="en-US" dirty="0" smtClean="0">
                <a:solidFill>
                  <a:schemeClr val="tx1"/>
                </a:solidFill>
              </a:rPr>
            </a:br>
            <a:r>
              <a:rPr lang="en-US" dirty="0" smtClean="0">
                <a:solidFill>
                  <a:schemeClr val="tx1"/>
                </a:solidFill>
              </a:rPr>
              <a:t>McLean Hospital</a:t>
            </a:r>
          </a:p>
          <a:p>
            <a:r>
              <a:rPr lang="en-US" dirty="0" smtClean="0">
                <a:solidFill>
                  <a:schemeClr val="tx1"/>
                </a:solidFill>
              </a:rPr>
              <a:t>Boston Psychoanalytic Society and Institute</a:t>
            </a:r>
          </a:p>
          <a:p>
            <a:endParaRPr lang="en-US" dirty="0"/>
          </a:p>
        </p:txBody>
      </p:sp>
      <p:sp>
        <p:nvSpPr>
          <p:cNvPr id="4" name="TextBox 3"/>
          <p:cNvSpPr txBox="1"/>
          <p:nvPr/>
        </p:nvSpPr>
        <p:spPr>
          <a:xfrm>
            <a:off x="228600" y="304800"/>
            <a:ext cx="3962400" cy="1200329"/>
          </a:xfrm>
          <a:prstGeom prst="rect">
            <a:avLst/>
          </a:prstGeom>
          <a:noFill/>
        </p:spPr>
        <p:txBody>
          <a:bodyPr wrap="square" rtlCol="0">
            <a:spAutoFit/>
          </a:bodyPr>
          <a:lstStyle/>
          <a:p>
            <a:r>
              <a:rPr lang="en-US" dirty="0" smtClean="0"/>
              <a:t>Boston </a:t>
            </a:r>
            <a:r>
              <a:rPr lang="en-US" dirty="0" err="1" smtClean="0"/>
              <a:t>Neuro-Psychoanlysis</a:t>
            </a:r>
            <a:r>
              <a:rPr lang="en-US" dirty="0" smtClean="0"/>
              <a:t> Workshop May 23 2018</a:t>
            </a:r>
            <a:br>
              <a:rPr lang="en-US" dirty="0" smtClean="0"/>
            </a:br>
            <a:r>
              <a:rPr lang="en-US" dirty="0" smtClean="0"/>
              <a:t/>
            </a:r>
            <a:br>
              <a:rPr lang="en-US" dirty="0" smtClean="0"/>
            </a:br>
            <a:endParaRPr lang="en-US" dirty="0"/>
          </a:p>
        </p:txBody>
      </p:sp>
      <p:pic>
        <p:nvPicPr>
          <p:cNvPr id="5" name="Picture 4" descr="Image result for McLean Hospital Logo"/>
          <p:cNvPicPr/>
          <p:nvPr/>
        </p:nvPicPr>
        <p:blipFill>
          <a:blip r:embed="rId2" cstate="print"/>
          <a:srcRect/>
          <a:stretch>
            <a:fillRect/>
          </a:stretch>
        </p:blipFill>
        <p:spPr bwMode="auto">
          <a:xfrm>
            <a:off x="2971800" y="5562600"/>
            <a:ext cx="1447800" cy="1057275"/>
          </a:xfrm>
          <a:prstGeom prst="rect">
            <a:avLst/>
          </a:prstGeom>
          <a:noFill/>
          <a:ln w="9525">
            <a:noFill/>
            <a:miter lim="800000"/>
            <a:headEnd/>
            <a:tailEnd/>
          </a:ln>
        </p:spPr>
      </p:pic>
      <p:pic>
        <p:nvPicPr>
          <p:cNvPr id="6" name="Picture 5" descr="Image result for Boston Psychoanalytic Society and Institute Logo"/>
          <p:cNvPicPr/>
          <p:nvPr/>
        </p:nvPicPr>
        <p:blipFill>
          <a:blip r:embed="rId3" cstate="print"/>
          <a:srcRect/>
          <a:stretch>
            <a:fillRect/>
          </a:stretch>
        </p:blipFill>
        <p:spPr bwMode="auto">
          <a:xfrm>
            <a:off x="5791200" y="5562600"/>
            <a:ext cx="1504950" cy="1295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Identifiers of </a:t>
            </a:r>
            <a:br>
              <a:rPr lang="en-US" dirty="0" smtClean="0"/>
            </a:br>
            <a:r>
              <a:rPr lang="en-US" dirty="0" smtClean="0"/>
              <a:t>incoherent sense of self</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endParaRPr lang="en-US" dirty="0" smtClean="0"/>
          </a:p>
          <a:p>
            <a:r>
              <a:rPr lang="en-US" dirty="0" smtClean="0"/>
              <a:t>Difficulties  with coherent “</a:t>
            </a:r>
            <a:r>
              <a:rPr lang="en-US" i="1" dirty="0" smtClean="0"/>
              <a:t>self narration</a:t>
            </a:r>
            <a:r>
              <a:rPr lang="en-US" dirty="0" smtClean="0"/>
              <a:t>”  of past, </a:t>
            </a:r>
            <a:br>
              <a:rPr lang="en-US" dirty="0" smtClean="0"/>
            </a:br>
            <a:r>
              <a:rPr lang="en-US" dirty="0" smtClean="0"/>
              <a:t>   present and future</a:t>
            </a:r>
            <a:br>
              <a:rPr lang="en-US" dirty="0" smtClean="0"/>
            </a:br>
            <a:endParaRPr lang="en-US" sz="1900" dirty="0" smtClean="0"/>
          </a:p>
          <a:p>
            <a:r>
              <a:rPr lang="en-US" dirty="0" smtClean="0"/>
              <a:t>Gaps and disjunctions in </a:t>
            </a:r>
            <a:r>
              <a:rPr lang="en-US" i="1" dirty="0" smtClean="0"/>
              <a:t>autobiographical memory</a:t>
            </a:r>
            <a:r>
              <a:rPr lang="en-US" dirty="0" smtClean="0"/>
              <a:t> =&gt; </a:t>
            </a:r>
            <a:br>
              <a:rPr lang="en-US" dirty="0" smtClean="0"/>
            </a:br>
            <a:r>
              <a:rPr lang="en-US" dirty="0" smtClean="0"/>
              <a:t>     empty experience of self</a:t>
            </a:r>
            <a:br>
              <a:rPr lang="en-US" dirty="0" smtClean="0"/>
            </a:br>
            <a:endParaRPr lang="en-US" sz="1900" dirty="0" smtClean="0"/>
          </a:p>
          <a:p>
            <a:r>
              <a:rPr lang="en-US" dirty="0" smtClean="0"/>
              <a:t>Dissociative experiences/divided psychological</a:t>
            </a:r>
            <a:br>
              <a:rPr lang="en-US" dirty="0" smtClean="0"/>
            </a:br>
            <a:r>
              <a:rPr lang="en-US" dirty="0" smtClean="0"/>
              <a:t>   awareness/compartmentalization</a:t>
            </a:r>
            <a:br>
              <a:rPr lang="en-US" dirty="0" smtClean="0"/>
            </a:br>
            <a:endParaRPr lang="en-US" sz="2100" dirty="0" smtClean="0"/>
          </a:p>
          <a:p>
            <a:r>
              <a:rPr lang="en-US" i="1" dirty="0" smtClean="0"/>
              <a:t>Dissociation</a:t>
            </a:r>
            <a:r>
              <a:rPr lang="en-US" dirty="0" smtClean="0"/>
              <a:t> – a defensive flight from overwhelming, </a:t>
            </a:r>
            <a:br>
              <a:rPr lang="en-US" dirty="0" smtClean="0"/>
            </a:br>
            <a:r>
              <a:rPr lang="en-US" dirty="0" smtClean="0"/>
              <a:t>     intolerable experiences and  associated affects</a:t>
            </a:r>
            <a:br>
              <a:rPr lang="en-US" dirty="0" smtClean="0"/>
            </a:br>
            <a:endParaRPr lang="en-US" sz="2300" dirty="0" smtClean="0"/>
          </a:p>
          <a:p>
            <a:r>
              <a:rPr lang="en-US" dirty="0" smtClean="0"/>
              <a:t>Immediate </a:t>
            </a:r>
            <a:r>
              <a:rPr lang="en-US" i="1" dirty="0" smtClean="0"/>
              <a:t>impulsive actions </a:t>
            </a:r>
            <a:r>
              <a:rPr lang="en-US" dirty="0" smtClean="0"/>
              <a:t>when facing intense</a:t>
            </a:r>
            <a:br>
              <a:rPr lang="en-US" dirty="0" smtClean="0"/>
            </a:br>
            <a:r>
              <a:rPr lang="en-US" dirty="0" smtClean="0"/>
              <a:t>   negative emotions =&gt; disrupted sense of agency</a:t>
            </a:r>
          </a:p>
          <a:p>
            <a:endParaRPr lang="en-US" sz="1100" dirty="0"/>
          </a:p>
        </p:txBody>
      </p:sp>
      <p:sp>
        <p:nvSpPr>
          <p:cNvPr id="4" name="TextBox 3"/>
          <p:cNvSpPr txBox="1"/>
          <p:nvPr/>
        </p:nvSpPr>
        <p:spPr>
          <a:xfrm>
            <a:off x="6172200" y="6324600"/>
            <a:ext cx="2286000" cy="369332"/>
          </a:xfrm>
          <a:prstGeom prst="rect">
            <a:avLst/>
          </a:prstGeom>
          <a:noFill/>
        </p:spPr>
        <p:txBody>
          <a:bodyPr wrap="square" rtlCol="0">
            <a:spAutoFit/>
          </a:bodyPr>
          <a:lstStyle/>
          <a:p>
            <a:r>
              <a:rPr lang="en-US" dirty="0" err="1" smtClean="0"/>
              <a:t>Bradly</a:t>
            </a:r>
            <a:r>
              <a:rPr lang="en-US" dirty="0" smtClean="0"/>
              <a:t>, </a:t>
            </a:r>
            <a:r>
              <a:rPr lang="en-US" dirty="0" err="1" smtClean="0"/>
              <a:t>Westen</a:t>
            </a:r>
            <a:r>
              <a:rPr lang="en-US" dirty="0" smtClean="0"/>
              <a:t> 2005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Neurologically based model for narrative</a:t>
            </a:r>
            <a:br>
              <a:rPr lang="en-US" sz="3600" dirty="0" smtClean="0"/>
            </a:br>
            <a:r>
              <a:rPr lang="en-US" sz="3600" dirty="0" smtClean="0"/>
              <a:t>comprehension and production  #1</a:t>
            </a:r>
            <a:endParaRPr lang="en-US" sz="3600" dirty="0"/>
          </a:p>
        </p:txBody>
      </p:sp>
      <p:sp>
        <p:nvSpPr>
          <p:cNvPr id="3" name="Content Placeholder 2"/>
          <p:cNvSpPr>
            <a:spLocks noGrp="1"/>
          </p:cNvSpPr>
          <p:nvPr>
            <p:ph idx="1"/>
          </p:nvPr>
        </p:nvSpPr>
        <p:spPr>
          <a:xfrm>
            <a:off x="381000" y="1981200"/>
            <a:ext cx="8229600" cy="3810000"/>
          </a:xfrm>
        </p:spPr>
        <p:txBody>
          <a:bodyPr>
            <a:normAutofit fontScale="77500" lnSpcReduction="20000"/>
          </a:bodyPr>
          <a:lstStyle/>
          <a:p>
            <a:pPr>
              <a:buNone/>
            </a:pPr>
            <a:r>
              <a:rPr lang="en-US" sz="4100" i="1" dirty="0" smtClean="0"/>
              <a:t>Medial and lateral prefrontal cortex </a:t>
            </a:r>
            <a:r>
              <a:rPr lang="en-US" dirty="0" smtClean="0"/>
              <a:t/>
            </a:r>
            <a:br>
              <a:rPr lang="en-US" dirty="0" smtClean="0"/>
            </a:br>
            <a:endParaRPr lang="en-US" sz="2100" dirty="0" smtClean="0"/>
          </a:p>
          <a:p>
            <a:pPr>
              <a:buNone/>
            </a:pPr>
            <a:r>
              <a:rPr lang="en-US" sz="3600" dirty="0" smtClean="0"/>
              <a:t>Working memory processes  </a:t>
            </a:r>
            <a:r>
              <a:rPr lang="en-US" dirty="0" smtClean="0"/>
              <a:t>=&gt; </a:t>
            </a:r>
            <a:br>
              <a:rPr lang="en-US" dirty="0" smtClean="0"/>
            </a:br>
            <a:r>
              <a:rPr lang="en-US" sz="2100" dirty="0" smtClean="0"/>
              <a:t/>
            </a:r>
            <a:br>
              <a:rPr lang="en-US" sz="2100" dirty="0" smtClean="0"/>
            </a:br>
            <a:r>
              <a:rPr lang="en-US" i="1" dirty="0" smtClean="0"/>
              <a:t>selecting and sequencing information </a:t>
            </a:r>
            <a:r>
              <a:rPr lang="en-US" dirty="0" smtClean="0"/>
              <a:t>to be comprehended or prepared for producing a representation of what is being described or of a story to be expressed.  </a:t>
            </a:r>
            <a:br>
              <a:rPr lang="en-US" dirty="0" smtClean="0"/>
            </a:br>
            <a:endParaRPr lang="en-US" dirty="0" smtClean="0"/>
          </a:p>
          <a:p>
            <a:pPr>
              <a:buNone/>
            </a:pPr>
            <a:r>
              <a:rPr lang="en-US" dirty="0" smtClean="0"/>
              <a:t>This can also involve </a:t>
            </a:r>
            <a:r>
              <a:rPr lang="en-US" i="1" dirty="0" smtClean="0"/>
              <a:t>modulation of attention focus </a:t>
            </a:r>
            <a:r>
              <a:rPr lang="en-US" dirty="0" smtClean="0"/>
              <a:t>in the narrative  through selection process of the </a:t>
            </a:r>
            <a:r>
              <a:rPr lang="en-US" dirty="0" err="1" smtClean="0"/>
              <a:t>orbitofrontal</a:t>
            </a:r>
            <a:r>
              <a:rPr lang="en-US" dirty="0" smtClean="0"/>
              <a:t> cortex and anterior </a:t>
            </a:r>
            <a:r>
              <a:rPr lang="en-US" dirty="0" err="1" smtClean="0"/>
              <a:t>cingulate</a:t>
            </a:r>
            <a:r>
              <a:rPr lang="en-US" dirty="0" smtClean="0"/>
              <a:t>.</a:t>
            </a:r>
          </a:p>
          <a:p>
            <a:pPr>
              <a:buNone/>
            </a:pPr>
            <a:endParaRPr lang="en-US" dirty="0"/>
          </a:p>
        </p:txBody>
      </p:sp>
      <p:sp>
        <p:nvSpPr>
          <p:cNvPr id="4" name="TextBox 3"/>
          <p:cNvSpPr txBox="1"/>
          <p:nvPr/>
        </p:nvSpPr>
        <p:spPr>
          <a:xfrm>
            <a:off x="6781800" y="5943600"/>
            <a:ext cx="1905000" cy="369332"/>
          </a:xfrm>
          <a:prstGeom prst="rect">
            <a:avLst/>
          </a:prstGeom>
          <a:noFill/>
        </p:spPr>
        <p:txBody>
          <a:bodyPr wrap="square" rtlCol="0">
            <a:spAutoFit/>
          </a:bodyPr>
          <a:lstStyle/>
          <a:p>
            <a:r>
              <a:rPr lang="en-US" dirty="0" smtClean="0"/>
              <a:t>Mar 2004 p 1430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Neurologically based model for narrative</a:t>
            </a:r>
            <a:br>
              <a:rPr lang="en-US" sz="3600" dirty="0" smtClean="0"/>
            </a:br>
            <a:r>
              <a:rPr lang="en-US" sz="3600" dirty="0" smtClean="0"/>
              <a:t>comprehension and production  #2</a:t>
            </a:r>
            <a:endParaRPr lang="en-US" sz="3600" dirty="0"/>
          </a:p>
        </p:txBody>
      </p:sp>
      <p:sp>
        <p:nvSpPr>
          <p:cNvPr id="3" name="Content Placeholder 2"/>
          <p:cNvSpPr>
            <a:spLocks noGrp="1"/>
          </p:cNvSpPr>
          <p:nvPr>
            <p:ph idx="1"/>
          </p:nvPr>
        </p:nvSpPr>
        <p:spPr>
          <a:xfrm>
            <a:off x="381000" y="1981200"/>
            <a:ext cx="8229600" cy="3276600"/>
          </a:xfrm>
        </p:spPr>
        <p:txBody>
          <a:bodyPr>
            <a:normAutofit fontScale="85000" lnSpcReduction="20000"/>
          </a:bodyPr>
          <a:lstStyle/>
          <a:p>
            <a:pPr>
              <a:buNone/>
            </a:pPr>
            <a:r>
              <a:rPr lang="en-US" sz="3800" i="1" dirty="0" smtClean="0"/>
              <a:t>Posterior regions of the </a:t>
            </a:r>
            <a:r>
              <a:rPr lang="en-US" sz="3800" i="1" dirty="0" err="1" smtClean="0"/>
              <a:t>cingulate</a:t>
            </a:r>
            <a:r>
              <a:rPr lang="en-US" sz="3800" i="1" dirty="0" smtClean="0"/>
              <a:t> </a:t>
            </a:r>
            <a:r>
              <a:rPr lang="en-US" dirty="0" smtClean="0"/>
              <a:t/>
            </a:r>
            <a:br>
              <a:rPr lang="en-US" dirty="0" smtClean="0"/>
            </a:br>
            <a:endParaRPr lang="en-US" sz="1900" dirty="0" smtClean="0"/>
          </a:p>
          <a:p>
            <a:pPr>
              <a:buNone/>
            </a:pPr>
            <a:r>
              <a:rPr lang="en-US" dirty="0" smtClean="0"/>
              <a:t>    a) </a:t>
            </a:r>
            <a:r>
              <a:rPr lang="en-US" i="1" dirty="0" smtClean="0"/>
              <a:t>Retrieval of elaborative information </a:t>
            </a:r>
            <a:r>
              <a:rPr lang="en-US" dirty="0" smtClean="0"/>
              <a:t>i.e., </a:t>
            </a:r>
            <a:br>
              <a:rPr lang="en-US" dirty="0" smtClean="0"/>
            </a:br>
            <a:r>
              <a:rPr lang="en-US" dirty="0" smtClean="0"/>
              <a:t>    personal experiences that enrich comprehension </a:t>
            </a:r>
            <a:br>
              <a:rPr lang="en-US" dirty="0" smtClean="0"/>
            </a:br>
            <a:r>
              <a:rPr lang="en-US" dirty="0" smtClean="0"/>
              <a:t>    and add realism to a narrative</a:t>
            </a:r>
            <a:br>
              <a:rPr lang="en-US" dirty="0" smtClean="0"/>
            </a:br>
            <a:endParaRPr lang="en-US" dirty="0" smtClean="0"/>
          </a:p>
          <a:p>
            <a:pPr>
              <a:buNone/>
            </a:pPr>
            <a:r>
              <a:rPr lang="en-US" dirty="0"/>
              <a:t> </a:t>
            </a:r>
            <a:r>
              <a:rPr lang="en-US" dirty="0" smtClean="0"/>
              <a:t>   b) contribute to </a:t>
            </a:r>
            <a:r>
              <a:rPr lang="en-US" i="1" dirty="0" err="1" smtClean="0"/>
              <a:t>visuospatial</a:t>
            </a:r>
            <a:r>
              <a:rPr lang="en-US" i="1" dirty="0" smtClean="0"/>
              <a:t> imagery </a:t>
            </a:r>
            <a:r>
              <a:rPr lang="en-US" dirty="0" smtClean="0"/>
              <a:t>and modulate </a:t>
            </a:r>
            <a:br>
              <a:rPr lang="en-US" dirty="0" smtClean="0"/>
            </a:br>
            <a:r>
              <a:rPr lang="en-US" dirty="0" smtClean="0"/>
              <a:t>     memory as a function of affects elicited by the</a:t>
            </a:r>
            <a:br>
              <a:rPr lang="en-US" dirty="0" smtClean="0"/>
            </a:br>
            <a:r>
              <a:rPr lang="en-US" dirty="0" smtClean="0"/>
              <a:t>     narrative </a:t>
            </a:r>
          </a:p>
          <a:p>
            <a:pPr>
              <a:buNone/>
            </a:pPr>
            <a:endParaRPr lang="en-US" dirty="0"/>
          </a:p>
        </p:txBody>
      </p:sp>
      <p:sp>
        <p:nvSpPr>
          <p:cNvPr id="4" name="TextBox 3"/>
          <p:cNvSpPr txBox="1"/>
          <p:nvPr/>
        </p:nvSpPr>
        <p:spPr>
          <a:xfrm>
            <a:off x="5867400" y="6096001"/>
            <a:ext cx="2133600" cy="646331"/>
          </a:xfrm>
          <a:prstGeom prst="rect">
            <a:avLst/>
          </a:prstGeom>
          <a:noFill/>
        </p:spPr>
        <p:txBody>
          <a:bodyPr wrap="square" rtlCol="0">
            <a:spAutoFit/>
          </a:bodyPr>
          <a:lstStyle/>
          <a:p>
            <a:r>
              <a:rPr lang="en-US" dirty="0" smtClean="0"/>
              <a:t>Mar 2004 p 1430</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Neurologically based model for narrative</a:t>
            </a:r>
            <a:br>
              <a:rPr lang="en-US" sz="3600" dirty="0" smtClean="0"/>
            </a:br>
            <a:r>
              <a:rPr lang="en-US" sz="3600" dirty="0" smtClean="0"/>
              <a:t>comprehension and production  #3</a:t>
            </a:r>
            <a:endParaRPr lang="en-US" sz="3600" dirty="0"/>
          </a:p>
        </p:txBody>
      </p:sp>
      <p:sp>
        <p:nvSpPr>
          <p:cNvPr id="3" name="Content Placeholder 2"/>
          <p:cNvSpPr>
            <a:spLocks noGrp="1"/>
          </p:cNvSpPr>
          <p:nvPr>
            <p:ph idx="1"/>
          </p:nvPr>
        </p:nvSpPr>
        <p:spPr>
          <a:xfrm>
            <a:off x="457200" y="1905000"/>
            <a:ext cx="8229600" cy="4724400"/>
          </a:xfrm>
        </p:spPr>
        <p:txBody>
          <a:bodyPr>
            <a:normAutofit fontScale="70000" lnSpcReduction="20000"/>
          </a:bodyPr>
          <a:lstStyle/>
          <a:p>
            <a:r>
              <a:rPr lang="en-US" sz="3400" i="1" dirty="0" smtClean="0"/>
              <a:t>Medial prefrontal cortex, </a:t>
            </a:r>
            <a:r>
              <a:rPr lang="en-US" sz="3400" i="1" dirty="0" err="1" smtClean="0"/>
              <a:t>temporoparietal</a:t>
            </a:r>
            <a:r>
              <a:rPr lang="en-US" sz="3400" i="1" dirty="0" smtClean="0"/>
              <a:t> junction and  </a:t>
            </a:r>
            <a:br>
              <a:rPr lang="en-US" sz="3400" i="1" dirty="0" smtClean="0"/>
            </a:br>
            <a:r>
              <a:rPr lang="en-US" sz="3400" i="1" dirty="0" smtClean="0"/>
              <a:t>temporal poles</a:t>
            </a:r>
            <a:r>
              <a:rPr lang="en-US" sz="3400" dirty="0" smtClean="0"/>
              <a:t>  =&gt;</a:t>
            </a:r>
            <a:br>
              <a:rPr lang="en-US" sz="3400" dirty="0" smtClean="0"/>
            </a:br>
            <a:r>
              <a:rPr lang="en-US" sz="3400" dirty="0" smtClean="0"/>
              <a:t>   understanding of characters’ mental state, “theory of mind”</a:t>
            </a:r>
            <a:r>
              <a:rPr lang="en-US" dirty="0" smtClean="0"/>
              <a:t/>
            </a:r>
            <a:br>
              <a:rPr lang="en-US" dirty="0" smtClean="0"/>
            </a:br>
            <a:r>
              <a:rPr lang="en-US" dirty="0" smtClean="0"/>
              <a:t>                                                                      </a:t>
            </a:r>
            <a:r>
              <a:rPr lang="en-US" sz="2300" dirty="0" smtClean="0"/>
              <a:t>(</a:t>
            </a:r>
            <a:r>
              <a:rPr lang="en-US" sz="2300" dirty="0" err="1" smtClean="0"/>
              <a:t>Frith</a:t>
            </a:r>
            <a:r>
              <a:rPr lang="en-US" sz="2300" dirty="0" smtClean="0"/>
              <a:t> &amp;</a:t>
            </a:r>
            <a:r>
              <a:rPr lang="en-US" sz="2300" dirty="0" err="1" smtClean="0"/>
              <a:t>Frith</a:t>
            </a:r>
            <a:r>
              <a:rPr lang="en-US" sz="2300" dirty="0" smtClean="0"/>
              <a:t> 2000;  Mar, 2004 p 1430)</a:t>
            </a:r>
            <a:br>
              <a:rPr lang="en-US" sz="2300" dirty="0" smtClean="0"/>
            </a:br>
            <a:r>
              <a:rPr lang="en-US" sz="2300" dirty="0" smtClean="0"/>
              <a:t/>
            </a:r>
            <a:br>
              <a:rPr lang="en-US" sz="2300" dirty="0" smtClean="0"/>
            </a:br>
            <a:endParaRPr lang="en-US" sz="2300" dirty="0" smtClean="0"/>
          </a:p>
          <a:p>
            <a:r>
              <a:rPr lang="en-US" sz="3400" i="1" dirty="0" smtClean="0"/>
              <a:t>Lateral and medial frontal areas </a:t>
            </a:r>
            <a:r>
              <a:rPr lang="en-US" sz="3400" dirty="0" smtClean="0"/>
              <a:t>=&gt;</a:t>
            </a:r>
            <a:br>
              <a:rPr lang="en-US" sz="3400" dirty="0" smtClean="0"/>
            </a:br>
            <a:r>
              <a:rPr lang="en-US" sz="3400" dirty="0" smtClean="0"/>
              <a:t>    selection and ordering of story events during </a:t>
            </a:r>
            <a:br>
              <a:rPr lang="en-US" sz="3400" dirty="0" smtClean="0"/>
            </a:br>
            <a:r>
              <a:rPr lang="en-US" sz="3400" dirty="0" smtClean="0"/>
              <a:t>    narrative comprehension and production</a:t>
            </a:r>
            <a:r>
              <a:rPr lang="en-US" dirty="0" smtClean="0"/>
              <a:t>        </a:t>
            </a:r>
            <a:r>
              <a:rPr lang="en-US" sz="2300" dirty="0" smtClean="0"/>
              <a:t>(Mar, 2004, p 1426)</a:t>
            </a:r>
            <a:r>
              <a:rPr lang="en-US" dirty="0" smtClean="0"/>
              <a:t/>
            </a:r>
            <a:br>
              <a:rPr lang="en-US" dirty="0" smtClean="0"/>
            </a:br>
            <a:r>
              <a:rPr lang="en-US" dirty="0" smtClean="0"/>
              <a:t/>
            </a:r>
            <a:br>
              <a:rPr lang="en-US" dirty="0" smtClean="0"/>
            </a:br>
            <a:endParaRPr lang="en-US" sz="2300" dirty="0" smtClean="0"/>
          </a:p>
          <a:p>
            <a:r>
              <a:rPr lang="en-US" sz="3400" i="1" dirty="0" smtClean="0"/>
              <a:t>Anterior temporal regions</a:t>
            </a:r>
            <a:r>
              <a:rPr lang="en-US" sz="3400" dirty="0" smtClean="0"/>
              <a:t> =&gt;</a:t>
            </a:r>
            <a:br>
              <a:rPr lang="en-US" sz="3400" dirty="0" smtClean="0"/>
            </a:br>
            <a:r>
              <a:rPr lang="en-US" sz="3400" dirty="0" smtClean="0"/>
              <a:t>     macro-level language processing (forming sentences)  </a:t>
            </a:r>
            <a:r>
              <a:rPr lang="en-US" dirty="0" smtClean="0"/>
              <a:t/>
            </a:r>
            <a:br>
              <a:rPr lang="en-US" dirty="0" smtClean="0"/>
            </a:br>
            <a:r>
              <a:rPr lang="en-US" dirty="0" smtClean="0"/>
              <a:t>                                                                                             </a:t>
            </a:r>
            <a:r>
              <a:rPr lang="en-US" sz="2300" dirty="0" smtClean="0"/>
              <a:t>(Mar 2004, p 1430)</a:t>
            </a:r>
            <a:r>
              <a:rPr lang="en-US" sz="2200" dirty="0" smtClean="0"/>
              <a:t/>
            </a:r>
            <a:br>
              <a:rPr lang="en-US" sz="2200" dirty="0" smtClean="0"/>
            </a:br>
            <a:endParaRPr lang="en-US" sz="2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Narrative and attachment #1</a:t>
            </a:r>
            <a:endParaRPr lang="en-US" dirty="0"/>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a:buNone/>
            </a:pPr>
            <a:r>
              <a:rPr lang="en-US" sz="4400" dirty="0" smtClean="0"/>
              <a:t>Patterns of interpersonal relatedness and narrative expressions go together in predictable ways. Emotional tone and structural organization of narratives relates to patterns in information processing and affect regulation originating in attachment relationships</a:t>
            </a:r>
            <a:r>
              <a:rPr lang="en-US" dirty="0" smtClean="0"/>
              <a:t/>
            </a:r>
            <a:br>
              <a:rPr lang="en-US" dirty="0" smtClean="0"/>
            </a:br>
            <a:endParaRPr lang="en-US" dirty="0" smtClean="0"/>
          </a:p>
          <a:p>
            <a:pPr>
              <a:buNone/>
            </a:pPr>
            <a:r>
              <a:rPr lang="en-US" sz="4000" dirty="0" smtClean="0"/>
              <a:t>Four narrative patterns  related to attunement and attachment:</a:t>
            </a:r>
            <a:r>
              <a:rPr lang="en-US" dirty="0" smtClean="0"/>
              <a:t/>
            </a:r>
            <a:br>
              <a:rPr lang="en-US" dirty="0" smtClean="0"/>
            </a:br>
            <a:r>
              <a:rPr lang="en-US" dirty="0" smtClean="0"/>
              <a:t/>
            </a:r>
            <a:br>
              <a:rPr lang="en-US" dirty="0" smtClean="0"/>
            </a:br>
            <a:r>
              <a:rPr lang="en-US" dirty="0" smtClean="0"/>
              <a:t>    Secure  – emotionally available, sensitive and empathic attuned parents</a:t>
            </a:r>
            <a:br>
              <a:rPr lang="en-US" dirty="0" smtClean="0"/>
            </a:br>
            <a:r>
              <a:rPr lang="en-US" dirty="0" smtClean="0"/>
              <a:t/>
            </a:r>
            <a:br>
              <a:rPr lang="en-US" dirty="0" smtClean="0"/>
            </a:br>
            <a:r>
              <a:rPr lang="en-US" dirty="0" smtClean="0"/>
              <a:t>    Avoidant/dismissive –  emotionally unavailable, imperceptive or </a:t>
            </a:r>
            <a:br>
              <a:rPr lang="en-US" dirty="0" smtClean="0"/>
            </a:br>
            <a:r>
              <a:rPr lang="en-US" dirty="0" smtClean="0"/>
              <a:t>                rejecting parents</a:t>
            </a:r>
            <a:br>
              <a:rPr lang="en-US" dirty="0" smtClean="0"/>
            </a:br>
            <a:r>
              <a:rPr lang="en-US" dirty="0" smtClean="0"/>
              <a:t> </a:t>
            </a:r>
            <a:br>
              <a:rPr lang="en-US" dirty="0" smtClean="0"/>
            </a:br>
            <a:r>
              <a:rPr lang="en-US" dirty="0" smtClean="0"/>
              <a:t>    Ambivalent/anxious/insecure  –  inconsistently available, perceptive or </a:t>
            </a:r>
            <a:br>
              <a:rPr lang="en-US" dirty="0" smtClean="0"/>
            </a:br>
            <a:r>
              <a:rPr lang="en-US" dirty="0" smtClean="0"/>
              <a:t>                responsive  parents  oscillating between intrusiveness </a:t>
            </a:r>
            <a:br>
              <a:rPr lang="en-US" dirty="0" smtClean="0"/>
            </a:br>
            <a:r>
              <a:rPr lang="en-US" dirty="0" smtClean="0"/>
              <a:t>                (projection of own states)  and inattentiveness</a:t>
            </a:r>
            <a:br>
              <a:rPr lang="en-US" dirty="0" smtClean="0"/>
            </a:br>
            <a:r>
              <a:rPr lang="en-US" dirty="0" smtClean="0"/>
              <a:t/>
            </a:r>
            <a:br>
              <a:rPr lang="en-US" dirty="0" smtClean="0"/>
            </a:br>
            <a:r>
              <a:rPr lang="en-US" dirty="0" smtClean="0"/>
              <a:t>    Disorganized/dissociated  –  frightened, disoriented parents </a:t>
            </a:r>
          </a:p>
          <a:p>
            <a:pPr>
              <a:buNone/>
            </a:pPr>
            <a:endParaRPr lang="en-US" dirty="0" smtClean="0"/>
          </a:p>
        </p:txBody>
      </p:sp>
      <p:sp>
        <p:nvSpPr>
          <p:cNvPr id="4" name="TextBox 3"/>
          <p:cNvSpPr txBox="1"/>
          <p:nvPr/>
        </p:nvSpPr>
        <p:spPr>
          <a:xfrm>
            <a:off x="5943600" y="6248400"/>
            <a:ext cx="2667000" cy="369332"/>
          </a:xfrm>
          <a:prstGeom prst="rect">
            <a:avLst/>
          </a:prstGeom>
          <a:noFill/>
        </p:spPr>
        <p:txBody>
          <a:bodyPr wrap="square" rtlCol="0">
            <a:spAutoFit/>
          </a:bodyPr>
          <a:lstStyle/>
          <a:p>
            <a:r>
              <a:rPr lang="en-US" dirty="0" smtClean="0"/>
              <a:t>Daniel  2009 p 312-13</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and attachment #2</a:t>
            </a:r>
            <a:endParaRPr lang="en-US" dirty="0"/>
          </a:p>
        </p:txBody>
      </p:sp>
      <p:sp>
        <p:nvSpPr>
          <p:cNvPr id="3" name="Content Placeholder 2"/>
          <p:cNvSpPr>
            <a:spLocks noGrp="1"/>
          </p:cNvSpPr>
          <p:nvPr>
            <p:ph idx="1"/>
          </p:nvPr>
        </p:nvSpPr>
        <p:spPr>
          <a:xfrm>
            <a:off x="533400" y="1600200"/>
            <a:ext cx="8305800" cy="4800600"/>
          </a:xfrm>
        </p:spPr>
        <p:txBody>
          <a:bodyPr>
            <a:normAutofit fontScale="55000" lnSpcReduction="20000"/>
          </a:bodyPr>
          <a:lstStyle/>
          <a:p>
            <a:r>
              <a:rPr lang="en-US" i="1" dirty="0" smtClean="0"/>
              <a:t>Dismissive attachment  </a:t>
            </a:r>
            <a:r>
              <a:rPr lang="en-US" dirty="0" smtClean="0"/>
              <a:t>=&gt;  few explicit memories</a:t>
            </a:r>
          </a:p>
          <a:p>
            <a:r>
              <a:rPr lang="en-US" i="1" dirty="0" smtClean="0"/>
              <a:t>Disorganized attachment </a:t>
            </a:r>
            <a:r>
              <a:rPr lang="en-US" dirty="0" smtClean="0"/>
              <a:t>with fear =&gt; </a:t>
            </a:r>
            <a:br>
              <a:rPr lang="en-US" dirty="0" smtClean="0"/>
            </a:br>
            <a:r>
              <a:rPr lang="en-US" dirty="0" smtClean="0"/>
              <a:t>       </a:t>
            </a:r>
            <a:r>
              <a:rPr lang="en-US" dirty="0" err="1" smtClean="0"/>
              <a:t>neurally</a:t>
            </a:r>
            <a:r>
              <a:rPr lang="en-US" dirty="0" smtClean="0"/>
              <a:t> encoded experiences of  moving away from frightening parent  =&gt; </a:t>
            </a:r>
            <a:br>
              <a:rPr lang="en-US" dirty="0" smtClean="0"/>
            </a:br>
            <a:r>
              <a:rPr lang="en-US" dirty="0" smtClean="0"/>
              <a:t>       fragmented narrative  and possible dissociative processing</a:t>
            </a:r>
          </a:p>
          <a:p>
            <a:r>
              <a:rPr lang="en-US" i="1" dirty="0" smtClean="0"/>
              <a:t>Ambivalent attachment </a:t>
            </a:r>
            <a:r>
              <a:rPr lang="en-US" dirty="0" smtClean="0"/>
              <a:t>=&gt; narratives focused on the centrality of others’ </a:t>
            </a:r>
            <a:br>
              <a:rPr lang="en-US" dirty="0" smtClean="0"/>
            </a:br>
            <a:r>
              <a:rPr lang="en-US" dirty="0" smtClean="0"/>
              <a:t>       evaluation while lacking reflective ability and contextual understanding</a:t>
            </a:r>
          </a:p>
          <a:p>
            <a:r>
              <a:rPr lang="en-US" i="1" dirty="0" smtClean="0"/>
              <a:t>Secure</a:t>
            </a:r>
            <a:r>
              <a:rPr lang="en-US" dirty="0" smtClean="0"/>
              <a:t> =&gt; neural circuits  activated =&gt; moving towards parent for comfort</a:t>
            </a:r>
            <a:br>
              <a:rPr lang="en-US" dirty="0" smtClean="0"/>
            </a:br>
            <a:endParaRPr lang="en-US" dirty="0" smtClean="0"/>
          </a:p>
          <a:p>
            <a:pPr>
              <a:buNone/>
            </a:pPr>
            <a:r>
              <a:rPr lang="en-US" sz="4400" dirty="0" smtClean="0"/>
              <a:t>In psychotherapy narrative style can range and oscillate between: </a:t>
            </a:r>
            <a:r>
              <a:rPr lang="en-US" dirty="0" smtClean="0"/>
              <a:t/>
            </a:r>
            <a:br>
              <a:rPr lang="en-US" dirty="0" smtClean="0"/>
            </a:br>
            <a:r>
              <a:rPr lang="en-US" sz="2000" dirty="0" smtClean="0"/>
              <a:t/>
            </a:r>
            <a:br>
              <a:rPr lang="en-US" sz="2000" dirty="0" smtClean="0"/>
            </a:br>
            <a:r>
              <a:rPr lang="en-US" dirty="0" smtClean="0"/>
              <a:t>    @  </a:t>
            </a:r>
            <a:r>
              <a:rPr lang="en-US" i="1" dirty="0" smtClean="0"/>
              <a:t>deactivation</a:t>
            </a:r>
            <a:r>
              <a:rPr lang="en-US" dirty="0" smtClean="0"/>
              <a:t> of attachment and overregulation of affect (Dismissive) :</a:t>
            </a:r>
            <a:br>
              <a:rPr lang="en-US" dirty="0" smtClean="0"/>
            </a:br>
            <a:r>
              <a:rPr lang="en-US" dirty="0" smtClean="0"/>
              <a:t>             tendency to cling to ridged, schematic stories and exclude important </a:t>
            </a:r>
            <a:br>
              <a:rPr lang="en-US" dirty="0" smtClean="0"/>
            </a:br>
            <a:r>
              <a:rPr lang="en-US" dirty="0" smtClean="0"/>
              <a:t>             aspects  of emotional experiences   </a:t>
            </a:r>
            <a:br>
              <a:rPr lang="en-US" dirty="0" smtClean="0"/>
            </a:br>
            <a:r>
              <a:rPr lang="en-US" dirty="0" smtClean="0"/>
              <a:t>             =&gt;  Focus therapy on </a:t>
            </a:r>
            <a:r>
              <a:rPr lang="en-US" i="1" dirty="0" smtClean="0"/>
              <a:t>Story Breaking </a:t>
            </a:r>
            <a:r>
              <a:rPr lang="en-US" dirty="0" smtClean="0"/>
              <a:t/>
            </a:r>
            <a:br>
              <a:rPr lang="en-US" dirty="0" smtClean="0"/>
            </a:br>
            <a:r>
              <a:rPr lang="en-US" dirty="0" smtClean="0"/>
              <a:t>    </a:t>
            </a:r>
          </a:p>
          <a:p>
            <a:pPr>
              <a:buNone/>
            </a:pPr>
            <a:r>
              <a:rPr lang="en-US" dirty="0" smtClean="0"/>
              <a:t>         @  </a:t>
            </a:r>
            <a:r>
              <a:rPr lang="en-US" i="1" dirty="0" err="1" smtClean="0"/>
              <a:t>hyperactivation</a:t>
            </a:r>
            <a:r>
              <a:rPr lang="en-US" i="1" dirty="0" smtClean="0"/>
              <a:t> </a:t>
            </a:r>
            <a:r>
              <a:rPr lang="en-US" dirty="0" smtClean="0"/>
              <a:t>of attachment and under  regulation of affect (Preoccupied):</a:t>
            </a:r>
            <a:br>
              <a:rPr lang="en-US" dirty="0" smtClean="0"/>
            </a:br>
            <a:r>
              <a:rPr lang="en-US" dirty="0" smtClean="0"/>
              <a:t>            overwhelmed by experiences and unable to produce overriding narratives</a:t>
            </a:r>
            <a:br>
              <a:rPr lang="en-US" dirty="0" smtClean="0"/>
            </a:br>
            <a:r>
              <a:rPr lang="en-US" dirty="0" smtClean="0"/>
              <a:t>            =&gt;  Focus therapy in </a:t>
            </a:r>
            <a:r>
              <a:rPr lang="en-US" i="1" dirty="0" smtClean="0"/>
              <a:t>Story Making </a:t>
            </a:r>
          </a:p>
          <a:p>
            <a:endParaRPr lang="en-US" dirty="0"/>
          </a:p>
        </p:txBody>
      </p:sp>
      <p:sp>
        <p:nvSpPr>
          <p:cNvPr id="4" name="TextBox 3"/>
          <p:cNvSpPr txBox="1"/>
          <p:nvPr/>
        </p:nvSpPr>
        <p:spPr>
          <a:xfrm>
            <a:off x="2438400" y="6172200"/>
            <a:ext cx="6172200" cy="369332"/>
          </a:xfrm>
          <a:prstGeom prst="rect">
            <a:avLst/>
          </a:prstGeom>
          <a:noFill/>
        </p:spPr>
        <p:txBody>
          <a:bodyPr wrap="square" rtlCol="0">
            <a:spAutoFit/>
          </a:bodyPr>
          <a:lstStyle/>
          <a:p>
            <a:r>
              <a:rPr lang="en-US" dirty="0" err="1" smtClean="0"/>
              <a:t>Ginot</a:t>
            </a:r>
            <a:r>
              <a:rPr lang="en-US" dirty="0" smtClean="0"/>
              <a:t> 2012; </a:t>
            </a:r>
            <a:r>
              <a:rPr lang="en-US" dirty="0" err="1" smtClean="0"/>
              <a:t>Kestenbaum</a:t>
            </a:r>
            <a:r>
              <a:rPr lang="en-US" dirty="0" smtClean="0"/>
              <a:t> 2003; Daniel 2009; Holmes1999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4000" dirty="0" smtClean="0"/>
              <a:t>From experiences to self-narrative</a:t>
            </a:r>
            <a:endParaRPr lang="en-US" sz="4000" dirty="0"/>
          </a:p>
        </p:txBody>
      </p:sp>
      <p:sp>
        <p:nvSpPr>
          <p:cNvPr id="3" name="Content Placeholder 2"/>
          <p:cNvSpPr>
            <a:spLocks noGrp="1"/>
          </p:cNvSpPr>
          <p:nvPr>
            <p:ph idx="1"/>
          </p:nvPr>
        </p:nvSpPr>
        <p:spPr>
          <a:xfrm>
            <a:off x="457200" y="1524000"/>
            <a:ext cx="8229600" cy="4953000"/>
          </a:xfrm>
        </p:spPr>
        <p:txBody>
          <a:bodyPr>
            <a:normAutofit fontScale="62500" lnSpcReduction="20000"/>
          </a:bodyPr>
          <a:lstStyle/>
          <a:p>
            <a:pPr>
              <a:buNone/>
            </a:pPr>
            <a:r>
              <a:rPr lang="en-US" sz="3800" dirty="0" smtClean="0"/>
              <a:t>The child’s conscious subjectively felt experiences of</a:t>
            </a:r>
            <a:r>
              <a:rPr lang="en-US" dirty="0" smtClean="0"/>
              <a:t/>
            </a:r>
            <a:br>
              <a:rPr lang="en-US" dirty="0" smtClean="0"/>
            </a:br>
            <a:endParaRPr lang="en-US" sz="1900" dirty="0" smtClean="0"/>
          </a:p>
          <a:p>
            <a:r>
              <a:rPr lang="en-US" sz="2800" dirty="0" smtClean="0"/>
              <a:t>immersion in emotion and behavior of attachment figures </a:t>
            </a:r>
          </a:p>
          <a:p>
            <a:r>
              <a:rPr lang="en-US" sz="2800" dirty="0" smtClean="0"/>
              <a:t> own perceptions and effective responses </a:t>
            </a:r>
          </a:p>
          <a:p>
            <a:r>
              <a:rPr lang="en-US" sz="2800" dirty="0" smtClean="0"/>
              <a:t> self-referential rehearsed rumination</a:t>
            </a:r>
          </a:p>
          <a:p>
            <a:pPr>
              <a:buNone/>
            </a:pPr>
            <a:endParaRPr lang="en-US" sz="1500" dirty="0" smtClean="0"/>
          </a:p>
          <a:p>
            <a:pPr>
              <a:buNone/>
            </a:pPr>
            <a:r>
              <a:rPr lang="en-US" sz="3800" dirty="0" smtClean="0"/>
              <a:t>  relate to processing of</a:t>
            </a:r>
            <a:r>
              <a:rPr lang="en-US" sz="3400" dirty="0" smtClean="0"/>
              <a:t>:  </a:t>
            </a:r>
            <a:r>
              <a:rPr lang="en-US" dirty="0" smtClean="0"/>
              <a:t/>
            </a:r>
            <a:br>
              <a:rPr lang="en-US" dirty="0" smtClean="0"/>
            </a:br>
            <a:endParaRPr lang="en-US" sz="1900" dirty="0" smtClean="0"/>
          </a:p>
          <a:p>
            <a:r>
              <a:rPr lang="en-US" dirty="0" smtClean="0"/>
              <a:t>implicit perceptions </a:t>
            </a:r>
          </a:p>
          <a:p>
            <a:r>
              <a:rPr lang="en-US" dirty="0" smtClean="0"/>
              <a:t>emotional meaning </a:t>
            </a:r>
          </a:p>
          <a:p>
            <a:r>
              <a:rPr lang="en-US" dirty="0" smtClean="0"/>
              <a:t>automatic and known assessments of one's self</a:t>
            </a:r>
          </a:p>
          <a:p>
            <a:pPr>
              <a:buNone/>
            </a:pPr>
            <a:endParaRPr lang="en-US" sz="2600" dirty="0" smtClean="0"/>
          </a:p>
          <a:p>
            <a:pPr>
              <a:buNone/>
            </a:pPr>
            <a:r>
              <a:rPr lang="en-US" sz="3800" dirty="0" smtClean="0"/>
              <a:t>Self-narratives resulting from this process  </a:t>
            </a:r>
          </a:p>
          <a:p>
            <a:r>
              <a:rPr lang="en-US" dirty="0" smtClean="0"/>
              <a:t>take on cognitively accessible components of ongoing implicit </a:t>
            </a:r>
            <a:br>
              <a:rPr lang="en-US" dirty="0" smtClean="0"/>
            </a:br>
            <a:r>
              <a:rPr lang="en-US" dirty="0" smtClean="0"/>
              <a:t>        processing of emotional memories. </a:t>
            </a:r>
          </a:p>
          <a:p>
            <a:r>
              <a:rPr lang="en-US" dirty="0" smtClean="0"/>
              <a:t> are conscious markers of a wide range of brain/mind processes that </a:t>
            </a:r>
            <a:br>
              <a:rPr lang="en-US" dirty="0" smtClean="0"/>
            </a:br>
            <a:r>
              <a:rPr lang="en-US" dirty="0" smtClean="0"/>
              <a:t>        provide a bridge between the conscious and unconscious. </a:t>
            </a:r>
          </a:p>
          <a:p>
            <a:endParaRPr lang="en-US" dirty="0"/>
          </a:p>
        </p:txBody>
      </p:sp>
      <p:sp>
        <p:nvSpPr>
          <p:cNvPr id="4" name="TextBox 3"/>
          <p:cNvSpPr txBox="1"/>
          <p:nvPr/>
        </p:nvSpPr>
        <p:spPr>
          <a:xfrm>
            <a:off x="6553200" y="6248400"/>
            <a:ext cx="1828800" cy="369332"/>
          </a:xfrm>
          <a:prstGeom prst="rect">
            <a:avLst/>
          </a:prstGeom>
          <a:noFill/>
        </p:spPr>
        <p:txBody>
          <a:bodyPr wrap="square" rtlCol="0">
            <a:spAutoFit/>
          </a:bodyPr>
          <a:lstStyle/>
          <a:p>
            <a:r>
              <a:rPr lang="en-US" dirty="0" err="1" smtClean="0"/>
              <a:t>Ginot</a:t>
            </a:r>
            <a:r>
              <a:rPr lang="en-US" dirty="0" smtClean="0"/>
              <a:t> 2012 p 69</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Brain processing in Self-narrative</a:t>
            </a:r>
            <a:endParaRPr lang="en-US" sz="4000"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endParaRPr lang="en-US" i="1" dirty="0" smtClean="0"/>
          </a:p>
          <a:p>
            <a:pPr>
              <a:buNone/>
            </a:pPr>
            <a:r>
              <a:rPr lang="en-US" sz="4200" dirty="0" smtClean="0"/>
              <a:t>Self-narratives develop from integration of memories, emotional experiences and self-referential ideations </a:t>
            </a:r>
            <a:r>
              <a:rPr lang="en-US" dirty="0" smtClean="0"/>
              <a:t/>
            </a:r>
            <a:br>
              <a:rPr lang="en-US" dirty="0" smtClean="0"/>
            </a:br>
            <a:endParaRPr lang="en-US" i="1" dirty="0" smtClean="0"/>
          </a:p>
          <a:p>
            <a:pPr>
              <a:buNone/>
            </a:pPr>
            <a:r>
              <a:rPr lang="en-US" i="1" dirty="0" smtClean="0"/>
              <a:t>Posterior </a:t>
            </a:r>
            <a:r>
              <a:rPr lang="en-US" i="1" dirty="0" err="1" smtClean="0"/>
              <a:t>cingulate</a:t>
            </a:r>
            <a:r>
              <a:rPr lang="en-US" i="1" dirty="0" smtClean="0"/>
              <a:t> cortex, anterior </a:t>
            </a:r>
            <a:r>
              <a:rPr lang="en-US" i="1" dirty="0" err="1" smtClean="0"/>
              <a:t>cingulate</a:t>
            </a:r>
            <a:r>
              <a:rPr lang="en-US" i="1" dirty="0" smtClean="0"/>
              <a:t> cortex</a:t>
            </a:r>
            <a:r>
              <a:rPr lang="en-US" dirty="0" smtClean="0"/>
              <a:t>, </a:t>
            </a:r>
            <a:r>
              <a:rPr lang="en-US" i="1" dirty="0" smtClean="0"/>
              <a:t>medial prefrontal cortex</a:t>
            </a:r>
            <a:r>
              <a:rPr lang="en-US" dirty="0" smtClean="0"/>
              <a:t> and  </a:t>
            </a:r>
            <a:r>
              <a:rPr lang="en-US" i="1" dirty="0" err="1" smtClean="0"/>
              <a:t>temporoparietal</a:t>
            </a:r>
            <a:r>
              <a:rPr lang="en-US" i="1" dirty="0" smtClean="0"/>
              <a:t> junctions</a:t>
            </a:r>
            <a:r>
              <a:rPr lang="en-US" dirty="0" smtClean="0"/>
              <a:t>   are integrated and synchronized regions involved in internally focused tasks: </a:t>
            </a:r>
            <a:br>
              <a:rPr lang="en-US" dirty="0" smtClean="0"/>
            </a:br>
            <a:r>
              <a:rPr lang="en-US" sz="2600" dirty="0" smtClean="0"/>
              <a:t/>
            </a:r>
            <a:br>
              <a:rPr lang="en-US" sz="2600" dirty="0" smtClean="0"/>
            </a:br>
            <a:r>
              <a:rPr lang="en-US" sz="2900" dirty="0" smtClean="0"/>
              <a:t>@   rehearsing emotional experiences and memories, </a:t>
            </a:r>
          </a:p>
          <a:p>
            <a:pPr>
              <a:buNone/>
            </a:pPr>
            <a:r>
              <a:rPr lang="en-US" sz="2900" dirty="0" smtClean="0"/>
              <a:t>      @   envisioning  the future</a:t>
            </a:r>
          </a:p>
          <a:p>
            <a:pPr>
              <a:buNone/>
            </a:pPr>
            <a:r>
              <a:rPr lang="en-US" sz="2900" dirty="0" smtClean="0"/>
              <a:t>      @   thinking about self and others </a:t>
            </a:r>
          </a:p>
          <a:p>
            <a:pPr>
              <a:buNone/>
            </a:pPr>
            <a:r>
              <a:rPr lang="en-US" sz="2900" dirty="0" smtClean="0"/>
              <a:t>      @   selecting and storing memories according to emotional </a:t>
            </a:r>
            <a:br>
              <a:rPr lang="en-US" sz="2900" dirty="0" smtClean="0"/>
            </a:br>
            <a:r>
              <a:rPr lang="en-US" sz="2900" dirty="0" smtClean="0"/>
              <a:t>              meaning and context</a:t>
            </a:r>
            <a:r>
              <a:rPr lang="en-US" dirty="0" smtClean="0"/>
              <a:t/>
            </a:r>
            <a:br>
              <a:rPr lang="en-US" dirty="0" smtClean="0"/>
            </a:br>
            <a:endParaRPr lang="en-US" dirty="0" smtClean="0"/>
          </a:p>
          <a:p>
            <a:endParaRPr lang="en-US" dirty="0"/>
          </a:p>
        </p:txBody>
      </p:sp>
      <p:sp>
        <p:nvSpPr>
          <p:cNvPr id="4" name="TextBox 3"/>
          <p:cNvSpPr txBox="1"/>
          <p:nvPr/>
        </p:nvSpPr>
        <p:spPr>
          <a:xfrm>
            <a:off x="4038600" y="6248400"/>
            <a:ext cx="4648200" cy="338554"/>
          </a:xfrm>
          <a:prstGeom prst="rect">
            <a:avLst/>
          </a:prstGeom>
          <a:noFill/>
        </p:spPr>
        <p:txBody>
          <a:bodyPr wrap="square" rtlCol="0">
            <a:spAutoFit/>
          </a:bodyPr>
          <a:lstStyle/>
          <a:p>
            <a:r>
              <a:rPr lang="en-US" sz="1600" dirty="0" err="1" smtClean="0"/>
              <a:t>Raichle</a:t>
            </a:r>
            <a:r>
              <a:rPr lang="en-US" sz="1600" dirty="0" smtClean="0"/>
              <a:t>,  MacLeod, Snyder et al, 2001;  </a:t>
            </a:r>
            <a:r>
              <a:rPr lang="en-US" sz="1600" dirty="0" err="1" smtClean="0"/>
              <a:t>Ginot</a:t>
            </a:r>
            <a:r>
              <a:rPr lang="en-US" sz="1600" dirty="0" smtClean="0"/>
              <a:t> 2012</a:t>
            </a: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Negative self-narratives</a:t>
            </a:r>
            <a:r>
              <a:rPr lang="en-US" sz="3600" dirty="0" smtClean="0"/>
              <a:t/>
            </a:r>
            <a:br>
              <a:rPr lang="en-US" sz="3600" dirty="0" smtClean="0"/>
            </a:br>
            <a:r>
              <a:rPr lang="en-US" sz="3600" dirty="0" smtClean="0"/>
              <a:t>Working memory, Cognition and Emotion</a:t>
            </a:r>
            <a:endParaRPr lang="en-US" sz="3600"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pPr>
              <a:buNone/>
            </a:pPr>
            <a:r>
              <a:rPr lang="en-US" dirty="0" smtClean="0"/>
              <a:t>Cognitive assessment and emotional meaning of a situation  becomes conditional and automated, and tied to attachment </a:t>
            </a:r>
            <a:r>
              <a:rPr lang="en-US" dirty="0" err="1" smtClean="0"/>
              <a:t>dysregulation</a:t>
            </a:r>
            <a:r>
              <a:rPr lang="en-US" dirty="0" smtClean="0"/>
              <a:t> and/or violations of needs for autonomy and self-esteem in children</a:t>
            </a:r>
          </a:p>
          <a:p>
            <a:pPr>
              <a:buNone/>
            </a:pPr>
            <a:endParaRPr lang="en-US" sz="2200" dirty="0" smtClean="0"/>
          </a:p>
          <a:p>
            <a:pPr>
              <a:buNone/>
            </a:pPr>
            <a:r>
              <a:rPr lang="en-US" dirty="0" smtClean="0"/>
              <a:t>Parental criticism, disapproval, intrusiveness or demeaning attitude  become the child's own personal meaning of failure and helplessness. </a:t>
            </a:r>
            <a:endParaRPr lang="en-US" dirty="0"/>
          </a:p>
        </p:txBody>
      </p:sp>
      <p:sp>
        <p:nvSpPr>
          <p:cNvPr id="4" name="TextBox 3"/>
          <p:cNvSpPr txBox="1"/>
          <p:nvPr/>
        </p:nvSpPr>
        <p:spPr>
          <a:xfrm>
            <a:off x="5486400" y="6019800"/>
            <a:ext cx="2590800" cy="369332"/>
          </a:xfrm>
          <a:prstGeom prst="rect">
            <a:avLst/>
          </a:prstGeom>
          <a:noFill/>
        </p:spPr>
        <p:txBody>
          <a:bodyPr wrap="square" rtlCol="0">
            <a:spAutoFit/>
          </a:bodyPr>
          <a:lstStyle/>
          <a:p>
            <a:r>
              <a:rPr lang="en-US" dirty="0" err="1" smtClean="0"/>
              <a:t>Grawe</a:t>
            </a:r>
            <a:r>
              <a:rPr lang="en-US" dirty="0" smtClean="0"/>
              <a:t> 2007; </a:t>
            </a:r>
            <a:r>
              <a:rPr lang="en-US" dirty="0" err="1" smtClean="0"/>
              <a:t>Ginot</a:t>
            </a:r>
            <a:r>
              <a:rPr lang="en-US" dirty="0" smtClean="0"/>
              <a:t> 2012</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4000" dirty="0" smtClean="0"/>
              <a:t>Negative self-narratives -  </a:t>
            </a:r>
            <a:r>
              <a:rPr lang="en-US" sz="3600" dirty="0" smtClean="0"/>
              <a:t/>
            </a:r>
            <a:br>
              <a:rPr lang="en-US" sz="3600" dirty="0" smtClean="0"/>
            </a:br>
            <a:r>
              <a:rPr lang="en-US" sz="3600" dirty="0" smtClean="0"/>
              <a:t>compromised tempering of arousal   #1 </a:t>
            </a:r>
            <a:endParaRPr lang="en-US" sz="3600" dirty="0"/>
          </a:p>
        </p:txBody>
      </p:sp>
      <p:sp>
        <p:nvSpPr>
          <p:cNvPr id="3" name="Content Placeholder 2"/>
          <p:cNvSpPr>
            <a:spLocks noGrp="1"/>
          </p:cNvSpPr>
          <p:nvPr>
            <p:ph idx="1"/>
          </p:nvPr>
        </p:nvSpPr>
        <p:spPr>
          <a:xfrm>
            <a:off x="228600" y="1600200"/>
            <a:ext cx="8229600" cy="4525963"/>
          </a:xfrm>
        </p:spPr>
        <p:txBody>
          <a:bodyPr>
            <a:normAutofit fontScale="25000" lnSpcReduction="20000"/>
          </a:bodyPr>
          <a:lstStyle/>
          <a:p>
            <a:pPr>
              <a:buNone/>
            </a:pPr>
            <a:r>
              <a:rPr lang="en-US" sz="9600" i="1" dirty="0" smtClean="0"/>
              <a:t>Right hemisphere and </a:t>
            </a:r>
            <a:r>
              <a:rPr lang="en-US" sz="9600" i="1" dirty="0" err="1" smtClean="0"/>
              <a:t>amygdala</a:t>
            </a:r>
            <a:r>
              <a:rPr lang="en-US" sz="9600" i="1" dirty="0" smtClean="0"/>
              <a:t> </a:t>
            </a:r>
            <a:r>
              <a:rPr lang="en-US" sz="9600" dirty="0" smtClean="0"/>
              <a:t> develop earlier =&gt; </a:t>
            </a:r>
            <a:br>
              <a:rPr lang="en-US" sz="9600" dirty="0" smtClean="0"/>
            </a:br>
            <a:r>
              <a:rPr lang="en-US" sz="9600" dirty="0" smtClean="0"/>
              <a:t>  involved in the perception and mediation of emotions</a:t>
            </a:r>
          </a:p>
          <a:p>
            <a:pPr>
              <a:buNone/>
            </a:pPr>
            <a:endParaRPr lang="en-US" sz="7200" i="1" dirty="0" smtClean="0"/>
          </a:p>
          <a:p>
            <a:r>
              <a:rPr lang="en-US" sz="7200" i="1" dirty="0" smtClean="0"/>
              <a:t>Right hemisphere -</a:t>
            </a:r>
            <a:r>
              <a:rPr lang="en-US" sz="7200" dirty="0" smtClean="0"/>
              <a:t> susceptible to sensory emotional experiences., i.e. </a:t>
            </a:r>
            <a:br>
              <a:rPr lang="en-US" sz="7200" dirty="0" smtClean="0"/>
            </a:br>
            <a:r>
              <a:rPr lang="en-US" sz="7200" dirty="0" smtClean="0"/>
              <a:t>detecting and processing emotions.</a:t>
            </a:r>
            <a:br>
              <a:rPr lang="en-US" sz="7200" dirty="0" smtClean="0"/>
            </a:br>
            <a:r>
              <a:rPr lang="en-US" sz="7200" dirty="0" smtClean="0"/>
              <a:t>Sensitive to the emotions and behavior of attachment figures, and to </a:t>
            </a:r>
            <a:br>
              <a:rPr lang="en-US" sz="7200" dirty="0" smtClean="0"/>
            </a:br>
            <a:r>
              <a:rPr lang="en-US" sz="7200" dirty="0" smtClean="0"/>
              <a:t>quality, level and appropriateness of parent's </a:t>
            </a:r>
            <a:r>
              <a:rPr lang="en-US" sz="7200" dirty="0" err="1" smtClean="0"/>
              <a:t>psychophysiologocal</a:t>
            </a:r>
            <a:r>
              <a:rPr lang="en-US" sz="7200" dirty="0" smtClean="0"/>
              <a:t> attunement.</a:t>
            </a:r>
            <a:br>
              <a:rPr lang="en-US" sz="7200" dirty="0" smtClean="0"/>
            </a:br>
            <a:endParaRPr lang="en-US" sz="7200" dirty="0" smtClean="0"/>
          </a:p>
          <a:p>
            <a:r>
              <a:rPr lang="en-US" sz="7200" i="1" dirty="0" err="1" smtClean="0"/>
              <a:t>Amygdala</a:t>
            </a:r>
            <a:r>
              <a:rPr lang="en-US" sz="7200" i="1" dirty="0" smtClean="0"/>
              <a:t>  </a:t>
            </a:r>
            <a:r>
              <a:rPr lang="en-US" sz="7200" dirty="0" smtClean="0"/>
              <a:t>- mediates and encodes psychobiological emotions of danger, fear and rage. In situations of danger </a:t>
            </a:r>
            <a:r>
              <a:rPr lang="en-US" sz="7200" dirty="0" err="1" smtClean="0"/>
              <a:t>amygdala’s</a:t>
            </a:r>
            <a:r>
              <a:rPr lang="en-US" sz="7200" dirty="0" smtClean="0"/>
              <a:t> feedback enhance perception of threatening stimuli. </a:t>
            </a:r>
          </a:p>
          <a:p>
            <a:endParaRPr lang="en-US" sz="7200" i="1" dirty="0" smtClean="0"/>
          </a:p>
          <a:p>
            <a:r>
              <a:rPr lang="en-US" sz="7200" i="1" dirty="0" err="1" smtClean="0"/>
              <a:t>Amygdala</a:t>
            </a:r>
            <a:r>
              <a:rPr lang="en-US" sz="7200" i="1" dirty="0" smtClean="0"/>
              <a:t>  </a:t>
            </a:r>
            <a:r>
              <a:rPr lang="en-US" sz="7200" dirty="0" smtClean="0"/>
              <a:t>- intensifies this process by internalization of emotional memories</a:t>
            </a:r>
          </a:p>
          <a:p>
            <a:pPr>
              <a:buNone/>
            </a:pPr>
            <a:endParaRPr lang="en-US" sz="7200" i="1" dirty="0" smtClean="0"/>
          </a:p>
          <a:p>
            <a:pPr>
              <a:buNone/>
            </a:pPr>
            <a:r>
              <a:rPr lang="en-US" sz="9600" i="1" dirty="0" smtClean="0"/>
              <a:t>Left hemisphere - </a:t>
            </a:r>
            <a:r>
              <a:rPr lang="en-US" sz="9600" dirty="0" smtClean="0"/>
              <a:t>develop later and provides more contextual understanding of internal states, and underpinnings of empathy and efforts to  decipher unclear expressions</a:t>
            </a:r>
          </a:p>
          <a:p>
            <a:pPr>
              <a:buNone/>
            </a:pPr>
            <a:endParaRPr lang="en-US" sz="4900" dirty="0"/>
          </a:p>
        </p:txBody>
      </p:sp>
      <p:sp>
        <p:nvSpPr>
          <p:cNvPr id="4" name="TextBox 3"/>
          <p:cNvSpPr txBox="1"/>
          <p:nvPr/>
        </p:nvSpPr>
        <p:spPr>
          <a:xfrm>
            <a:off x="6553200" y="6248400"/>
            <a:ext cx="2133600" cy="381000"/>
          </a:xfrm>
          <a:prstGeom prst="rect">
            <a:avLst/>
          </a:prstGeom>
          <a:noFill/>
        </p:spPr>
        <p:txBody>
          <a:bodyPr wrap="square" rtlCol="0">
            <a:spAutoFit/>
          </a:bodyPr>
          <a:lstStyle/>
          <a:p>
            <a:r>
              <a:rPr lang="en-US" dirty="0" err="1" smtClean="0"/>
              <a:t>Ginot</a:t>
            </a:r>
            <a:r>
              <a:rPr lang="en-US" dirty="0" smtClean="0"/>
              <a:t>  2012, p 62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Narration and wellbeing</a:t>
            </a:r>
            <a:br>
              <a:rPr lang="en-US" dirty="0" smtClean="0"/>
            </a:br>
            <a:endParaRPr lang="en-US" dirty="0"/>
          </a:p>
        </p:txBody>
      </p:sp>
      <p:sp>
        <p:nvSpPr>
          <p:cNvPr id="3" name="Content Placeholder 2"/>
          <p:cNvSpPr>
            <a:spLocks noGrp="1"/>
          </p:cNvSpPr>
          <p:nvPr>
            <p:ph idx="1"/>
          </p:nvPr>
        </p:nvSpPr>
        <p:spPr>
          <a:xfrm>
            <a:off x="457200" y="1676400"/>
            <a:ext cx="8229600" cy="4525963"/>
          </a:xfrm>
        </p:spPr>
        <p:txBody>
          <a:bodyPr>
            <a:normAutofit fontScale="77500" lnSpcReduction="20000"/>
          </a:bodyPr>
          <a:lstStyle/>
          <a:p>
            <a:pPr>
              <a:buNone/>
            </a:pPr>
            <a:r>
              <a:rPr lang="en-US" dirty="0" smtClean="0"/>
              <a:t>A narrative can provide: </a:t>
            </a:r>
          </a:p>
          <a:p>
            <a:r>
              <a:rPr lang="en-US" dirty="0" smtClean="0"/>
              <a:t>reconstructions of  memories to represent experiences</a:t>
            </a:r>
          </a:p>
          <a:p>
            <a:r>
              <a:rPr lang="en-US" dirty="0" smtClean="0"/>
              <a:t>basis for autobiographic memory</a:t>
            </a:r>
          </a:p>
          <a:p>
            <a:r>
              <a:rPr lang="en-US" dirty="0" smtClean="0"/>
              <a:t>means for regaining a sense of </a:t>
            </a:r>
            <a:br>
              <a:rPr lang="en-US" dirty="0" smtClean="0"/>
            </a:br>
            <a:r>
              <a:rPr lang="en-US" dirty="0" smtClean="0"/>
              <a:t>    self-coherence after traumatic experiences</a:t>
            </a:r>
          </a:p>
          <a:p>
            <a:r>
              <a:rPr lang="en-US" dirty="0" smtClean="0"/>
              <a:t>order and meaning out of chaos and disbelief</a:t>
            </a:r>
          </a:p>
          <a:p>
            <a:pPr>
              <a:buNone/>
            </a:pPr>
            <a:endParaRPr lang="en-US" dirty="0" smtClean="0"/>
          </a:p>
          <a:p>
            <a:pPr>
              <a:buNone/>
            </a:pPr>
            <a:r>
              <a:rPr lang="en-US" dirty="0" smtClean="0"/>
              <a:t>Narratives helps to sort out fantasies, images and events by weaving them into a cohesive whole that promotes </a:t>
            </a:r>
            <a:br>
              <a:rPr lang="en-US" dirty="0" smtClean="0"/>
            </a:br>
            <a:r>
              <a:rPr lang="en-US" dirty="0" smtClean="0"/>
              <a:t>self-awareness</a:t>
            </a:r>
            <a:br>
              <a:rPr lang="en-US" dirty="0" smtClean="0"/>
            </a:br>
            <a:endParaRPr lang="en-US" sz="2300" dirty="0" smtClean="0"/>
          </a:p>
          <a:p>
            <a:pPr>
              <a:buNone/>
            </a:pPr>
            <a:r>
              <a:rPr lang="en-US" dirty="0" smtClean="0"/>
              <a:t>Changes in narrative identity  can lead to increased sense of agency and improved mental health</a:t>
            </a:r>
          </a:p>
          <a:p>
            <a:pPr>
              <a:buNone/>
            </a:pPr>
            <a:endParaRPr lang="en-US" dirty="0" smtClean="0"/>
          </a:p>
        </p:txBody>
      </p:sp>
      <p:sp>
        <p:nvSpPr>
          <p:cNvPr id="4" name="TextBox 3"/>
          <p:cNvSpPr txBox="1"/>
          <p:nvPr/>
        </p:nvSpPr>
        <p:spPr>
          <a:xfrm>
            <a:off x="4114800" y="6248400"/>
            <a:ext cx="4724400" cy="338554"/>
          </a:xfrm>
          <a:prstGeom prst="rect">
            <a:avLst/>
          </a:prstGeom>
          <a:noFill/>
        </p:spPr>
        <p:txBody>
          <a:bodyPr wrap="square" rtlCol="0">
            <a:spAutoFit/>
          </a:bodyPr>
          <a:lstStyle/>
          <a:p>
            <a:r>
              <a:rPr lang="en-US" sz="1600" dirty="0" smtClean="0"/>
              <a:t>Waller, </a:t>
            </a:r>
            <a:r>
              <a:rPr lang="en-US" sz="1600" dirty="0" err="1" smtClean="0"/>
              <a:t>Scheidt</a:t>
            </a:r>
            <a:r>
              <a:rPr lang="en-US" sz="1600" dirty="0" smtClean="0"/>
              <a:t> 2010;  </a:t>
            </a:r>
            <a:r>
              <a:rPr lang="en-US" sz="1600" dirty="0" err="1" smtClean="0"/>
              <a:t>Kestenbaum</a:t>
            </a:r>
            <a:r>
              <a:rPr lang="en-US" sz="1600" dirty="0" smtClean="0"/>
              <a:t> 2003;  Adler 2012</a:t>
            </a:r>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self-narratives -  </a:t>
            </a:r>
            <a:r>
              <a:rPr lang="en-US" sz="3600" dirty="0" smtClean="0"/>
              <a:t/>
            </a:r>
            <a:br>
              <a:rPr lang="en-US" sz="3600" dirty="0" smtClean="0"/>
            </a:br>
            <a:r>
              <a:rPr lang="en-US" sz="4000" dirty="0" smtClean="0"/>
              <a:t>compromised tempering of arousal   #2</a:t>
            </a:r>
            <a:endParaRPr lang="en-US" sz="4000" dirty="0"/>
          </a:p>
        </p:txBody>
      </p:sp>
      <p:sp>
        <p:nvSpPr>
          <p:cNvPr id="3" name="Content Placeholder 2"/>
          <p:cNvSpPr>
            <a:spLocks noGrp="1"/>
          </p:cNvSpPr>
          <p:nvPr>
            <p:ph idx="1"/>
          </p:nvPr>
        </p:nvSpPr>
        <p:spPr>
          <a:xfrm>
            <a:off x="457200" y="1600200"/>
            <a:ext cx="8229600" cy="5105400"/>
          </a:xfrm>
        </p:spPr>
        <p:txBody>
          <a:bodyPr>
            <a:normAutofit fontScale="55000" lnSpcReduction="20000"/>
          </a:bodyPr>
          <a:lstStyle/>
          <a:p>
            <a:pPr>
              <a:buNone/>
            </a:pPr>
            <a:endParaRPr lang="en-US" b="1" dirty="0" smtClean="0"/>
          </a:p>
          <a:p>
            <a:pPr>
              <a:buNone/>
            </a:pPr>
            <a:r>
              <a:rPr lang="en-US" sz="5500" dirty="0" smtClean="0"/>
              <a:t>Limited ability for contextual understanding of internal states, and varied or limited ability  to self-sooth =&gt; </a:t>
            </a:r>
            <a:br>
              <a:rPr lang="en-US" sz="5500" dirty="0" smtClean="0"/>
            </a:br>
            <a:r>
              <a:rPr lang="en-US" sz="2500" dirty="0" smtClean="0"/>
              <a:t/>
            </a:r>
            <a:br>
              <a:rPr lang="en-US" sz="2500" dirty="0" smtClean="0"/>
            </a:br>
            <a:r>
              <a:rPr lang="en-US" sz="5500" dirty="0" smtClean="0"/>
              <a:t>vulnerability to right brain-mediated  psychobiological sensations</a:t>
            </a:r>
            <a:br>
              <a:rPr lang="en-US" sz="5500" dirty="0" smtClean="0"/>
            </a:br>
            <a:endParaRPr lang="en-US" sz="5500" dirty="0" smtClean="0"/>
          </a:p>
          <a:p>
            <a:pPr>
              <a:buNone/>
            </a:pPr>
            <a:r>
              <a:rPr lang="en-US" sz="5500" dirty="0" smtClean="0"/>
              <a:t>This is influenced by </a:t>
            </a:r>
            <a:r>
              <a:rPr lang="en-US" sz="5500" dirty="0" err="1" smtClean="0"/>
              <a:t>amygdala's</a:t>
            </a:r>
            <a:r>
              <a:rPr lang="en-US" sz="5500" dirty="0" smtClean="0"/>
              <a:t> automatic vigilance for perceived fear and danger =&gt;  </a:t>
            </a:r>
            <a:br>
              <a:rPr lang="en-US" sz="5500" dirty="0" smtClean="0"/>
            </a:br>
            <a:r>
              <a:rPr lang="en-US" sz="5500" dirty="0" smtClean="0"/>
              <a:t>potential for emotional flooding =&gt; </a:t>
            </a:r>
            <a:br>
              <a:rPr lang="en-US" sz="5500" dirty="0" smtClean="0"/>
            </a:br>
            <a:r>
              <a:rPr lang="en-US" sz="5500" dirty="0" smtClean="0"/>
              <a:t>dependency on others for emotion regulation</a:t>
            </a:r>
          </a:p>
          <a:p>
            <a:endParaRPr lang="en-US" sz="5500" dirty="0"/>
          </a:p>
        </p:txBody>
      </p:sp>
      <p:sp>
        <p:nvSpPr>
          <p:cNvPr id="4" name="TextBox 3"/>
          <p:cNvSpPr txBox="1"/>
          <p:nvPr/>
        </p:nvSpPr>
        <p:spPr>
          <a:xfrm>
            <a:off x="3962400" y="6172200"/>
            <a:ext cx="4648200" cy="369332"/>
          </a:xfrm>
          <a:prstGeom prst="rect">
            <a:avLst/>
          </a:prstGeom>
          <a:noFill/>
        </p:spPr>
        <p:txBody>
          <a:bodyPr wrap="square" rtlCol="0">
            <a:spAutoFit/>
          </a:bodyPr>
          <a:lstStyle/>
          <a:p>
            <a:r>
              <a:rPr lang="en-US" dirty="0" err="1" smtClean="0"/>
              <a:t>Schore</a:t>
            </a:r>
            <a:r>
              <a:rPr lang="en-US" dirty="0" smtClean="0"/>
              <a:t> 2003, Lyons-Ruth 2003; </a:t>
            </a:r>
            <a:r>
              <a:rPr lang="en-US" dirty="0" err="1" smtClean="0"/>
              <a:t>Ginot</a:t>
            </a:r>
            <a:r>
              <a:rPr lang="en-US" dirty="0" smtClean="0"/>
              <a:t> 2012, p 63</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Dysregulation</a:t>
            </a:r>
            <a:r>
              <a:rPr lang="en-US" dirty="0" smtClean="0"/>
              <a:t> and enactment  in therapy and analysis</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pPr>
              <a:buNone/>
            </a:pPr>
            <a:r>
              <a:rPr lang="en-US" dirty="0" err="1" smtClean="0"/>
              <a:t>Dysregulated</a:t>
            </a:r>
            <a:r>
              <a:rPr lang="en-US" dirty="0" smtClean="0"/>
              <a:t> narratives inform about dissociated and </a:t>
            </a:r>
            <a:r>
              <a:rPr lang="en-US" dirty="0" err="1" smtClean="0"/>
              <a:t>dysreulated</a:t>
            </a:r>
            <a:r>
              <a:rPr lang="en-US" dirty="0" smtClean="0"/>
              <a:t> self-states  and can start an integrative process in context of the reflective space provided in the analytic process. </a:t>
            </a:r>
            <a:br>
              <a:rPr lang="en-US" dirty="0" smtClean="0"/>
            </a:br>
            <a:endParaRPr lang="en-US" sz="2800" dirty="0" smtClean="0"/>
          </a:p>
          <a:p>
            <a:r>
              <a:rPr lang="en-US" sz="2600" dirty="0" smtClean="0"/>
              <a:t>Words embedded in the experiences that are not yet part of the conscious sense of self will help the patient to reconnect with the implicit, this time questioning rigid and  automatic beliefs that previously were seen as an inevitable reality”</a:t>
            </a:r>
          </a:p>
          <a:p>
            <a:pPr>
              <a:buNone/>
            </a:pPr>
            <a:r>
              <a:rPr lang="en-US" sz="1900" dirty="0"/>
              <a:t> </a:t>
            </a:r>
            <a:r>
              <a:rPr lang="en-US" sz="1900" dirty="0" smtClean="0"/>
              <a:t>  </a:t>
            </a:r>
          </a:p>
          <a:p>
            <a:pPr>
              <a:buNone/>
            </a:pPr>
            <a:r>
              <a:rPr lang="en-US" dirty="0" smtClean="0"/>
              <a:t>Reflective awareness though language can </a:t>
            </a:r>
            <a:br>
              <a:rPr lang="en-US" dirty="0" smtClean="0"/>
            </a:br>
            <a:r>
              <a:rPr lang="en-US" dirty="0" smtClean="0"/>
              <a:t>enhance  affect regulation </a:t>
            </a:r>
          </a:p>
          <a:p>
            <a:endParaRPr lang="en-US" dirty="0"/>
          </a:p>
        </p:txBody>
      </p:sp>
      <p:sp>
        <p:nvSpPr>
          <p:cNvPr id="4" name="TextBox 3"/>
          <p:cNvSpPr txBox="1"/>
          <p:nvPr/>
        </p:nvSpPr>
        <p:spPr>
          <a:xfrm>
            <a:off x="6019800" y="6096000"/>
            <a:ext cx="2514600" cy="369332"/>
          </a:xfrm>
          <a:prstGeom prst="rect">
            <a:avLst/>
          </a:prstGeom>
          <a:noFill/>
        </p:spPr>
        <p:txBody>
          <a:bodyPr wrap="square" rtlCol="0">
            <a:spAutoFit/>
          </a:bodyPr>
          <a:lstStyle/>
          <a:p>
            <a:r>
              <a:rPr lang="en-US" dirty="0" err="1" smtClean="0"/>
              <a:t>Ginot</a:t>
            </a:r>
            <a:r>
              <a:rPr lang="en-US" dirty="0" smtClean="0"/>
              <a:t> 2012, p 70-71</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Enactment and the brain</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a:buNone/>
            </a:pPr>
            <a:r>
              <a:rPr lang="en-US" dirty="0" smtClean="0"/>
              <a:t>Old patterns triggered by the therapeutic/analytic relationship can grow from a barely conscious emotional sense into </a:t>
            </a:r>
            <a:r>
              <a:rPr lang="en-US" dirty="0" err="1" smtClean="0"/>
              <a:t>dysregulated</a:t>
            </a:r>
            <a:r>
              <a:rPr lang="en-US" dirty="0" smtClean="0"/>
              <a:t> affect  =&gt; </a:t>
            </a:r>
            <a:br>
              <a:rPr lang="en-US" dirty="0" smtClean="0"/>
            </a:br>
            <a:r>
              <a:rPr lang="en-US" sz="1700" dirty="0" smtClean="0"/>
              <a:t/>
            </a:r>
            <a:br>
              <a:rPr lang="en-US" sz="1700" dirty="0" smtClean="0"/>
            </a:br>
            <a:r>
              <a:rPr lang="en-US" dirty="0" smtClean="0"/>
              <a:t>increased </a:t>
            </a:r>
            <a:r>
              <a:rPr lang="en-US" dirty="0" err="1" smtClean="0"/>
              <a:t>dysregulation</a:t>
            </a:r>
            <a:r>
              <a:rPr lang="en-US" dirty="0" smtClean="0"/>
              <a:t> and self-referential rumination  =&gt;</a:t>
            </a:r>
            <a:br>
              <a:rPr lang="en-US" dirty="0" smtClean="0"/>
            </a:br>
            <a:r>
              <a:rPr lang="en-US" sz="1700" dirty="0" smtClean="0"/>
              <a:t/>
            </a:r>
            <a:br>
              <a:rPr lang="en-US" sz="1700" dirty="0" smtClean="0"/>
            </a:br>
            <a:r>
              <a:rPr lang="en-US" dirty="0" smtClean="0"/>
              <a:t>connect present and past experiences and reality</a:t>
            </a:r>
            <a:br>
              <a:rPr lang="en-US" dirty="0" smtClean="0"/>
            </a:br>
            <a:r>
              <a:rPr lang="en-US" dirty="0" smtClean="0">
                <a:solidFill>
                  <a:schemeClr val="accent2">
                    <a:lumMod val="75000"/>
                  </a:schemeClr>
                </a:solidFill>
              </a:rPr>
              <a:t/>
            </a:r>
            <a:br>
              <a:rPr lang="en-US" dirty="0" smtClean="0">
                <a:solidFill>
                  <a:schemeClr val="accent2">
                    <a:lumMod val="75000"/>
                  </a:schemeClr>
                </a:solidFill>
              </a:rPr>
            </a:br>
            <a:r>
              <a:rPr lang="en-US" dirty="0" smtClean="0"/>
              <a:t>Affectively modulated attention system controlled by </a:t>
            </a:r>
            <a:br>
              <a:rPr lang="en-US" dirty="0" smtClean="0"/>
            </a:br>
            <a:r>
              <a:rPr lang="en-US" i="1" dirty="0" smtClean="0"/>
              <a:t>anterior </a:t>
            </a:r>
            <a:r>
              <a:rPr lang="en-US" i="1" dirty="0" err="1" smtClean="0"/>
              <a:t>cingulate</a:t>
            </a:r>
            <a:r>
              <a:rPr lang="en-US" i="1" dirty="0" smtClean="0"/>
              <a:t> </a:t>
            </a:r>
            <a:r>
              <a:rPr lang="en-US" i="1" dirty="0" err="1" smtClean="0"/>
              <a:t>cortext</a:t>
            </a:r>
            <a:r>
              <a:rPr lang="en-US" i="1" dirty="0" smtClean="0"/>
              <a:t>  </a:t>
            </a:r>
            <a:r>
              <a:rPr lang="en-US" dirty="0" smtClean="0"/>
              <a:t>is </a:t>
            </a:r>
            <a:r>
              <a:rPr lang="en-US" b="1" dirty="0" smtClean="0"/>
              <a:t>less</a:t>
            </a:r>
            <a:r>
              <a:rPr lang="en-US" dirty="0" smtClean="0"/>
              <a:t> active and </a:t>
            </a:r>
            <a:br>
              <a:rPr lang="en-US" dirty="0" smtClean="0"/>
            </a:br>
            <a:r>
              <a:rPr lang="en-US" dirty="0" smtClean="0"/>
              <a:t>Affectively modulated attention of system mediated by </a:t>
            </a:r>
            <a:br>
              <a:rPr lang="en-US" dirty="0" smtClean="0"/>
            </a:br>
            <a:r>
              <a:rPr lang="en-US" i="1" dirty="0" err="1" smtClean="0"/>
              <a:t>orbitifrontal</a:t>
            </a:r>
            <a:r>
              <a:rPr lang="en-US" i="1" dirty="0" smtClean="0"/>
              <a:t> context </a:t>
            </a:r>
            <a:r>
              <a:rPr lang="en-US" dirty="0" smtClean="0"/>
              <a:t>is </a:t>
            </a:r>
            <a:r>
              <a:rPr lang="en-US" b="1" dirty="0" smtClean="0"/>
              <a:t>more</a:t>
            </a:r>
            <a:r>
              <a:rPr lang="en-US" dirty="0" smtClean="0"/>
              <a:t> active </a:t>
            </a:r>
            <a:br>
              <a:rPr lang="en-US" dirty="0" smtClean="0"/>
            </a:br>
            <a:endParaRPr lang="en-US" dirty="0" smtClean="0"/>
          </a:p>
          <a:p>
            <a:pPr>
              <a:buNone/>
            </a:pPr>
            <a:r>
              <a:rPr lang="en-US" sz="4000" dirty="0" smtClean="0"/>
              <a:t>Synchronizing these two systems is important in therapy and achieved through </a:t>
            </a:r>
            <a:r>
              <a:rPr lang="en-US" sz="4000" i="1" dirty="0" smtClean="0"/>
              <a:t>reflective awareness</a:t>
            </a:r>
            <a:endParaRPr lang="en-US" sz="4000" dirty="0" smtClean="0"/>
          </a:p>
          <a:p>
            <a:pPr>
              <a:buNone/>
            </a:pPr>
            <a:r>
              <a:rPr lang="en-US" dirty="0" smtClean="0"/>
              <a:t/>
            </a:r>
            <a:br>
              <a:rPr lang="en-US" dirty="0" smtClean="0"/>
            </a:br>
            <a:endParaRPr lang="en-US" dirty="0" smtClean="0"/>
          </a:p>
          <a:p>
            <a:endParaRPr lang="en-US" dirty="0"/>
          </a:p>
        </p:txBody>
      </p:sp>
      <p:sp>
        <p:nvSpPr>
          <p:cNvPr id="4" name="TextBox 3"/>
          <p:cNvSpPr txBox="1"/>
          <p:nvPr/>
        </p:nvSpPr>
        <p:spPr>
          <a:xfrm>
            <a:off x="5943600" y="6172200"/>
            <a:ext cx="1905000" cy="369332"/>
          </a:xfrm>
          <a:prstGeom prst="rect">
            <a:avLst/>
          </a:prstGeom>
          <a:noFill/>
        </p:spPr>
        <p:txBody>
          <a:bodyPr wrap="square" rtlCol="0">
            <a:spAutoFit/>
          </a:bodyPr>
          <a:lstStyle/>
          <a:p>
            <a:r>
              <a:rPr lang="en-US" dirty="0" err="1" smtClean="0"/>
              <a:t>Ginot</a:t>
            </a:r>
            <a:r>
              <a:rPr lang="en-US" dirty="0" smtClean="0"/>
              <a:t> 2012, p 69</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memories to reflective process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500" dirty="0" err="1" smtClean="0"/>
              <a:t>Reflectiveness</a:t>
            </a:r>
            <a:r>
              <a:rPr lang="en-US" sz="3500" dirty="0" smtClean="0"/>
              <a:t>, </a:t>
            </a:r>
            <a:r>
              <a:rPr lang="en-US" sz="3500" dirty="0" err="1" smtClean="0"/>
              <a:t>mentalization</a:t>
            </a:r>
            <a:r>
              <a:rPr lang="en-US" sz="3500" dirty="0" smtClean="0"/>
              <a:t> and mindfulness</a:t>
            </a:r>
            <a:br>
              <a:rPr lang="en-US" sz="3500" dirty="0" smtClean="0"/>
            </a:br>
            <a:r>
              <a:rPr lang="en-US" sz="3500" dirty="0" smtClean="0"/>
              <a:t>promote affect regulation </a:t>
            </a:r>
          </a:p>
          <a:p>
            <a:pPr>
              <a:buNone/>
            </a:pPr>
            <a:endParaRPr lang="en-US" dirty="0" smtClean="0"/>
          </a:p>
          <a:p>
            <a:pPr>
              <a:buNone/>
            </a:pPr>
            <a:r>
              <a:rPr lang="en-US" dirty="0" smtClean="0"/>
              <a:t>Memories move from:</a:t>
            </a:r>
            <a:br>
              <a:rPr lang="en-US" dirty="0" smtClean="0"/>
            </a:br>
            <a:r>
              <a:rPr lang="en-US" dirty="0" smtClean="0"/>
              <a:t>non-conscious and affective </a:t>
            </a:r>
            <a:r>
              <a:rPr lang="en-US" i="1" dirty="0" smtClean="0"/>
              <a:t>Right hemisphere     </a:t>
            </a:r>
            <a:r>
              <a:rPr lang="en-US" dirty="0" smtClean="0"/>
              <a:t>into the</a:t>
            </a:r>
            <a:r>
              <a:rPr lang="en-US" b="1" dirty="0" smtClean="0"/>
              <a:t> </a:t>
            </a:r>
            <a:r>
              <a:rPr lang="en-US" dirty="0" smtClean="0"/>
              <a:t>conscious and verbal </a:t>
            </a:r>
            <a:r>
              <a:rPr lang="en-US" i="1" dirty="0" smtClean="0"/>
              <a:t>Left hemisphere =&gt;</a:t>
            </a:r>
            <a:r>
              <a:rPr lang="en-US" dirty="0" smtClean="0"/>
              <a:t/>
            </a:r>
            <a:br>
              <a:rPr lang="en-US" dirty="0" smtClean="0"/>
            </a:br>
            <a:endParaRPr lang="en-US" sz="1500" dirty="0" smtClean="0"/>
          </a:p>
          <a:p>
            <a:pPr>
              <a:buNone/>
            </a:pPr>
            <a:r>
              <a:rPr lang="en-US" dirty="0" smtClean="0"/>
              <a:t>Enhanced reflective processes  =&gt;  generate change</a:t>
            </a:r>
            <a:r>
              <a:rPr lang="en-US" b="1" dirty="0" smtClean="0"/>
              <a:t> </a:t>
            </a:r>
            <a:br>
              <a:rPr lang="en-US" b="1" dirty="0" smtClean="0"/>
            </a:br>
            <a:r>
              <a:rPr lang="en-US" b="1" dirty="0" smtClean="0"/>
              <a:t/>
            </a:r>
            <a:br>
              <a:rPr lang="en-US" b="1" dirty="0" smtClean="0"/>
            </a:br>
            <a:endParaRPr lang="en-US" dirty="0"/>
          </a:p>
        </p:txBody>
      </p:sp>
      <p:sp>
        <p:nvSpPr>
          <p:cNvPr id="4" name="TextBox 3"/>
          <p:cNvSpPr txBox="1"/>
          <p:nvPr/>
        </p:nvSpPr>
        <p:spPr>
          <a:xfrm>
            <a:off x="4419600" y="5791200"/>
            <a:ext cx="4267200" cy="381000"/>
          </a:xfrm>
          <a:prstGeom prst="rect">
            <a:avLst/>
          </a:prstGeom>
          <a:noFill/>
        </p:spPr>
        <p:txBody>
          <a:bodyPr wrap="square" rtlCol="0">
            <a:spAutoFit/>
          </a:bodyPr>
          <a:lstStyle/>
          <a:p>
            <a:r>
              <a:rPr lang="en-US" dirty="0" err="1" smtClean="0"/>
              <a:t>Fonagy</a:t>
            </a:r>
            <a:r>
              <a:rPr lang="en-US" dirty="0" smtClean="0"/>
              <a:t> 2008;  Jurist 2008;  Lane 2008</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43000"/>
          </a:xfrm>
        </p:spPr>
        <p:txBody>
          <a:bodyPr>
            <a:noAutofit/>
          </a:bodyPr>
          <a:lstStyle/>
          <a:p>
            <a:pPr algn="l"/>
            <a:r>
              <a:rPr lang="en-US" sz="800" dirty="0" smtClean="0"/>
              <a:t>.</a:t>
            </a:r>
            <a:endParaRPr lang="en-US" sz="800" dirty="0"/>
          </a:p>
        </p:txBody>
      </p:sp>
      <p:sp>
        <p:nvSpPr>
          <p:cNvPr id="3" name="Content Placeholder 2"/>
          <p:cNvSpPr>
            <a:spLocks noGrp="1"/>
          </p:cNvSpPr>
          <p:nvPr>
            <p:ph idx="1"/>
          </p:nvPr>
        </p:nvSpPr>
        <p:spPr/>
        <p:txBody>
          <a:bodyPr>
            <a:normAutofit/>
          </a:bodyPr>
          <a:lstStyle/>
          <a:p>
            <a:pPr>
              <a:buNone/>
            </a:pPr>
            <a:r>
              <a:rPr lang="en-US" sz="4400" dirty="0" smtClean="0"/>
              <a:t/>
            </a:r>
            <a:br>
              <a:rPr lang="en-US" sz="4400" dirty="0" smtClean="0"/>
            </a:br>
            <a:endParaRPr lang="en-US" sz="4400" dirty="0" smtClean="0"/>
          </a:p>
        </p:txBody>
      </p:sp>
      <p:sp>
        <p:nvSpPr>
          <p:cNvPr id="4" name="Oval 3"/>
          <p:cNvSpPr/>
          <p:nvPr/>
        </p:nvSpPr>
        <p:spPr>
          <a:xfrm>
            <a:off x="4191000" y="5791200"/>
            <a:ext cx="2209800" cy="9144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Visceral</a:t>
            </a:r>
            <a:br>
              <a:rPr lang="en-US" dirty="0" smtClean="0"/>
            </a:br>
            <a:r>
              <a:rPr lang="en-US" dirty="0" smtClean="0"/>
              <a:t>sensations </a:t>
            </a:r>
            <a:endParaRPr lang="en-US" dirty="0"/>
          </a:p>
        </p:txBody>
      </p:sp>
      <p:sp>
        <p:nvSpPr>
          <p:cNvPr id="5" name="Oval 4"/>
          <p:cNvSpPr/>
          <p:nvPr/>
        </p:nvSpPr>
        <p:spPr>
          <a:xfrm>
            <a:off x="6172200" y="5029200"/>
            <a:ext cx="2057400" cy="9144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Cognition </a:t>
            </a:r>
            <a:endParaRPr lang="en-US" dirty="0"/>
          </a:p>
        </p:txBody>
      </p:sp>
      <p:sp>
        <p:nvSpPr>
          <p:cNvPr id="7" name="Oval 6"/>
          <p:cNvSpPr/>
          <p:nvPr/>
        </p:nvSpPr>
        <p:spPr>
          <a:xfrm>
            <a:off x="2438400" y="5029200"/>
            <a:ext cx="1981200" cy="9144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Affect </a:t>
            </a:r>
            <a:endParaRPr lang="en-US" dirty="0"/>
          </a:p>
        </p:txBody>
      </p:sp>
      <p:sp>
        <p:nvSpPr>
          <p:cNvPr id="8" name="Oval 7"/>
          <p:cNvSpPr/>
          <p:nvPr/>
        </p:nvSpPr>
        <p:spPr>
          <a:xfrm>
            <a:off x="4191000" y="2971800"/>
            <a:ext cx="2209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Reflection </a:t>
            </a:r>
            <a:endParaRPr lang="en-US" dirty="0"/>
          </a:p>
        </p:txBody>
      </p:sp>
      <p:sp>
        <p:nvSpPr>
          <p:cNvPr id="9" name="Oval 8"/>
          <p:cNvSpPr/>
          <p:nvPr/>
        </p:nvSpPr>
        <p:spPr>
          <a:xfrm>
            <a:off x="2133600" y="2209800"/>
            <a:ext cx="16764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Awareness</a:t>
            </a:r>
            <a:endParaRPr lang="en-US" sz="1600" dirty="0"/>
          </a:p>
        </p:txBody>
      </p:sp>
      <p:sp>
        <p:nvSpPr>
          <p:cNvPr id="10" name="Oval 9"/>
          <p:cNvSpPr/>
          <p:nvPr/>
        </p:nvSpPr>
        <p:spPr>
          <a:xfrm>
            <a:off x="4191000" y="1600200"/>
            <a:ext cx="2286000" cy="9906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Regulation </a:t>
            </a:r>
            <a:br>
              <a:rPr lang="en-US" dirty="0" smtClean="0"/>
            </a:br>
            <a:r>
              <a:rPr lang="en-US" sz="1400" dirty="0" smtClean="0"/>
              <a:t>of self and  affect </a:t>
            </a:r>
            <a:endParaRPr lang="en-US" sz="1400" dirty="0"/>
          </a:p>
        </p:txBody>
      </p:sp>
      <p:sp>
        <p:nvSpPr>
          <p:cNvPr id="11" name="Oval 10"/>
          <p:cNvSpPr/>
          <p:nvPr/>
        </p:nvSpPr>
        <p:spPr>
          <a:xfrm>
            <a:off x="2514600" y="381000"/>
            <a:ext cx="2209800" cy="1219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Enactment</a:t>
            </a:r>
            <a:endParaRPr lang="en-US" sz="2400" dirty="0"/>
          </a:p>
        </p:txBody>
      </p:sp>
      <p:sp>
        <p:nvSpPr>
          <p:cNvPr id="12" name="Oval 11"/>
          <p:cNvSpPr/>
          <p:nvPr/>
        </p:nvSpPr>
        <p:spPr>
          <a:xfrm>
            <a:off x="5410200" y="228600"/>
            <a:ext cx="2743200" cy="1219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Narrative</a:t>
            </a:r>
            <a:endParaRPr lang="en-US" sz="3200" dirty="0"/>
          </a:p>
        </p:txBody>
      </p:sp>
      <p:sp>
        <p:nvSpPr>
          <p:cNvPr id="13" name="Oval 12"/>
          <p:cNvSpPr/>
          <p:nvPr/>
        </p:nvSpPr>
        <p:spPr>
          <a:xfrm>
            <a:off x="1981200" y="3429000"/>
            <a:ext cx="1905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Mindfulness</a:t>
            </a:r>
            <a:endParaRPr lang="en-US" sz="1600" dirty="0"/>
          </a:p>
        </p:txBody>
      </p:sp>
      <p:sp>
        <p:nvSpPr>
          <p:cNvPr id="14" name="Oval 13"/>
          <p:cNvSpPr/>
          <p:nvPr/>
        </p:nvSpPr>
        <p:spPr>
          <a:xfrm>
            <a:off x="6781800" y="3429000"/>
            <a:ext cx="1905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p>
          <a:p>
            <a:pPr algn="ctr"/>
            <a:r>
              <a:rPr lang="en-US" sz="1600" dirty="0" err="1" smtClean="0"/>
              <a:t>Mentalization</a:t>
            </a:r>
            <a:endParaRPr lang="en-US" sz="1600" dirty="0" smtClean="0"/>
          </a:p>
          <a:p>
            <a:pPr algn="ctr"/>
            <a:endParaRPr lang="en-US" sz="1600" dirty="0"/>
          </a:p>
        </p:txBody>
      </p:sp>
      <p:sp>
        <p:nvSpPr>
          <p:cNvPr id="15" name="Oval 14"/>
          <p:cNvSpPr/>
          <p:nvPr/>
        </p:nvSpPr>
        <p:spPr>
          <a:xfrm>
            <a:off x="4267200" y="4267200"/>
            <a:ext cx="1905000" cy="9144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Language, Words</a:t>
            </a:r>
            <a:endParaRPr lang="en-US" dirty="0"/>
          </a:p>
        </p:txBody>
      </p:sp>
      <p:sp>
        <p:nvSpPr>
          <p:cNvPr id="16" name="Oval 15"/>
          <p:cNvSpPr/>
          <p:nvPr/>
        </p:nvSpPr>
        <p:spPr>
          <a:xfrm>
            <a:off x="6705600" y="2286000"/>
            <a:ext cx="1828800" cy="8382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Agency</a:t>
            </a:r>
            <a:endParaRPr lang="en-US" sz="1600" dirty="0"/>
          </a:p>
        </p:txBody>
      </p:sp>
      <p:sp>
        <p:nvSpPr>
          <p:cNvPr id="17" name="Up Arrow 16"/>
          <p:cNvSpPr/>
          <p:nvPr/>
        </p:nvSpPr>
        <p:spPr>
          <a:xfrm>
            <a:off x="5029200" y="5334000"/>
            <a:ext cx="408432"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p:nvSpPr>
        <p:spPr>
          <a:xfrm>
            <a:off x="5029200" y="3886200"/>
            <a:ext cx="408432"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 Arrow 18"/>
          <p:cNvSpPr/>
          <p:nvPr/>
        </p:nvSpPr>
        <p:spPr>
          <a:xfrm>
            <a:off x="5029200" y="2590800"/>
            <a:ext cx="408432"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Up Arrow 19"/>
          <p:cNvSpPr/>
          <p:nvPr/>
        </p:nvSpPr>
        <p:spPr>
          <a:xfrm rot="1260823">
            <a:off x="5713838" y="1307044"/>
            <a:ext cx="408432"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Up Arrow 20"/>
          <p:cNvSpPr/>
          <p:nvPr/>
        </p:nvSpPr>
        <p:spPr>
          <a:xfrm rot="19575482">
            <a:off x="4262413" y="1376742"/>
            <a:ext cx="408432"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rot="4244266">
            <a:off x="4882913" y="592724"/>
            <a:ext cx="408432" cy="625749"/>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rot="3364288">
            <a:off x="3841362" y="2144268"/>
            <a:ext cx="228600"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 Arrow 23"/>
          <p:cNvSpPr/>
          <p:nvPr/>
        </p:nvSpPr>
        <p:spPr>
          <a:xfrm rot="18805279">
            <a:off x="6508362" y="2144267"/>
            <a:ext cx="228600"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Up Arrow 24"/>
          <p:cNvSpPr/>
          <p:nvPr/>
        </p:nvSpPr>
        <p:spPr>
          <a:xfrm rot="3364288">
            <a:off x="3841362" y="3287268"/>
            <a:ext cx="228600"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Up Arrow 25"/>
          <p:cNvSpPr/>
          <p:nvPr/>
        </p:nvSpPr>
        <p:spPr>
          <a:xfrm rot="18505978">
            <a:off x="6506775" y="3370250"/>
            <a:ext cx="228600"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Up Arrow 26"/>
          <p:cNvSpPr/>
          <p:nvPr/>
        </p:nvSpPr>
        <p:spPr>
          <a:xfrm rot="3364288">
            <a:off x="3917562" y="4658868"/>
            <a:ext cx="228600"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Up Arrow 27"/>
          <p:cNvSpPr/>
          <p:nvPr/>
        </p:nvSpPr>
        <p:spPr>
          <a:xfrm rot="18298187">
            <a:off x="6355716" y="4660547"/>
            <a:ext cx="228600" cy="381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381000" y="381000"/>
            <a:ext cx="2057400" cy="2031325"/>
          </a:xfrm>
          <a:prstGeom prst="rect">
            <a:avLst/>
          </a:prstGeom>
          <a:noFill/>
        </p:spPr>
        <p:txBody>
          <a:bodyPr wrap="square" rtlCol="0">
            <a:spAutoFit/>
          </a:bodyPr>
          <a:lstStyle/>
          <a:p>
            <a:r>
              <a:rPr lang="en-US" sz="3600" dirty="0" smtClean="0"/>
              <a:t>The </a:t>
            </a:r>
            <a:br>
              <a:rPr lang="en-US" sz="3600" dirty="0" smtClean="0"/>
            </a:br>
            <a:r>
              <a:rPr lang="en-US" sz="3600" dirty="0" smtClean="0"/>
              <a:t>Narration </a:t>
            </a:r>
            <a:br>
              <a:rPr lang="en-US" sz="3600" dirty="0" smtClean="0"/>
            </a:br>
            <a:r>
              <a:rPr lang="en-US" sz="3600" dirty="0" smtClean="0"/>
              <a:t>Process</a:t>
            </a:r>
          </a:p>
          <a:p>
            <a:endParaRPr lang="en-US" dirty="0"/>
          </a:p>
        </p:txBody>
      </p:sp>
      <p:sp>
        <p:nvSpPr>
          <p:cNvPr id="29" name="TextBox 28"/>
          <p:cNvSpPr txBox="1"/>
          <p:nvPr/>
        </p:nvSpPr>
        <p:spPr>
          <a:xfrm>
            <a:off x="7010400" y="6324600"/>
            <a:ext cx="1981200" cy="338554"/>
          </a:xfrm>
          <a:prstGeom prst="rect">
            <a:avLst/>
          </a:prstGeom>
          <a:noFill/>
        </p:spPr>
        <p:txBody>
          <a:bodyPr wrap="square" rtlCol="0">
            <a:spAutoFit/>
          </a:bodyPr>
          <a:lstStyle/>
          <a:p>
            <a:r>
              <a:rPr lang="en-US" sz="1600" dirty="0" err="1" smtClean="0"/>
              <a:t>Ronningstam</a:t>
            </a:r>
            <a:r>
              <a:rPr lang="en-US" sz="1600" dirty="0" smtClean="0"/>
              <a:t> 2018</a:t>
            </a:r>
            <a:endParaRPr 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 implications</a:t>
            </a:r>
            <a:endParaRPr lang="en-US" dirty="0"/>
          </a:p>
        </p:txBody>
      </p:sp>
      <p:sp>
        <p:nvSpPr>
          <p:cNvPr id="3" name="Content Placeholder 2"/>
          <p:cNvSpPr>
            <a:spLocks noGrp="1"/>
          </p:cNvSpPr>
          <p:nvPr>
            <p:ph idx="1"/>
          </p:nvPr>
        </p:nvSpPr>
        <p:spPr>
          <a:xfrm>
            <a:off x="457200" y="1600200"/>
            <a:ext cx="8229600" cy="5029200"/>
          </a:xfrm>
        </p:spPr>
        <p:txBody>
          <a:bodyPr>
            <a:normAutofit fontScale="47500" lnSpcReduction="20000"/>
          </a:bodyPr>
          <a:lstStyle/>
          <a:p>
            <a:pPr>
              <a:buNone/>
            </a:pPr>
            <a:r>
              <a:rPr lang="en-US" sz="4400" dirty="0" smtClean="0"/>
              <a:t>Narratives can: </a:t>
            </a:r>
          </a:p>
          <a:p>
            <a:r>
              <a:rPr lang="en-US" sz="4400" dirty="0" smtClean="0"/>
              <a:t>Strengthening affect regulation through emotional awareness and </a:t>
            </a:r>
            <a:r>
              <a:rPr lang="en-US" sz="4400" dirty="0" err="1" smtClean="0"/>
              <a:t>reflectiveness</a:t>
            </a:r>
            <a:r>
              <a:rPr lang="en-US" sz="4400" dirty="0" smtClean="0"/>
              <a:t>  </a:t>
            </a:r>
          </a:p>
          <a:p>
            <a:endParaRPr lang="en-US" sz="3000" dirty="0" smtClean="0"/>
          </a:p>
          <a:p>
            <a:r>
              <a:rPr lang="en-US" sz="4400" dirty="0" smtClean="0"/>
              <a:t>Incorporate both affects and cognition and highlight the interactional nature of cognitive and emotional processes</a:t>
            </a:r>
          </a:p>
          <a:p>
            <a:pPr>
              <a:buNone/>
            </a:pPr>
            <a:endParaRPr lang="en-US" sz="3000" dirty="0" smtClean="0"/>
          </a:p>
          <a:p>
            <a:r>
              <a:rPr lang="en-US" sz="4400" dirty="0" smtClean="0"/>
              <a:t>Engage the patient’s reflective ability while maintaining affective experiences =&gt; </a:t>
            </a:r>
            <a:br>
              <a:rPr lang="en-US" sz="4400" dirty="0" smtClean="0"/>
            </a:br>
            <a:r>
              <a:rPr lang="en-US" sz="4400" dirty="0" smtClean="0"/>
              <a:t>integration of emotional and cognitive  elements of </a:t>
            </a:r>
            <a:r>
              <a:rPr lang="en-US" sz="4400" dirty="0" err="1" smtClean="0"/>
              <a:t>dysregulated</a:t>
            </a:r>
            <a:r>
              <a:rPr lang="en-US" sz="4400" dirty="0" smtClean="0"/>
              <a:t> states</a:t>
            </a:r>
          </a:p>
          <a:p>
            <a:pPr>
              <a:buNone/>
            </a:pPr>
            <a:endParaRPr lang="en-US" sz="3000" dirty="0" smtClean="0"/>
          </a:p>
          <a:p>
            <a:r>
              <a:rPr lang="en-US" sz="4400" dirty="0" smtClean="0"/>
              <a:t>Awareness of affective states =&gt; </a:t>
            </a:r>
            <a:br>
              <a:rPr lang="en-US" sz="4400" dirty="0" smtClean="0"/>
            </a:br>
            <a:r>
              <a:rPr lang="en-US" sz="4400" dirty="0" smtClean="0"/>
              <a:t>emotions become focus of real time </a:t>
            </a:r>
            <a:r>
              <a:rPr lang="en-US" sz="4400" dirty="0" err="1" smtClean="0"/>
              <a:t>reflectiveness</a:t>
            </a:r>
            <a:r>
              <a:rPr lang="en-US" sz="4400" dirty="0" smtClean="0"/>
              <a:t> =&gt;  </a:t>
            </a:r>
            <a:br>
              <a:rPr lang="en-US" sz="4400" dirty="0" smtClean="0"/>
            </a:br>
            <a:r>
              <a:rPr lang="en-US" sz="4400" dirty="0" smtClean="0"/>
              <a:t>therapeutic change     </a:t>
            </a:r>
            <a:br>
              <a:rPr lang="en-US" sz="4400" dirty="0" smtClean="0"/>
            </a:br>
            <a:endParaRPr lang="en-US" sz="4400" dirty="0" smtClean="0"/>
          </a:p>
          <a:p>
            <a:pPr>
              <a:buNone/>
            </a:pPr>
            <a:r>
              <a:rPr lang="en-US" dirty="0" smtClean="0"/>
              <a:t/>
            </a:r>
            <a:br>
              <a:rPr lang="en-US" dirty="0" smtClean="0"/>
            </a:br>
            <a:r>
              <a:rPr lang="en-US" dirty="0" smtClean="0"/>
              <a:t/>
            </a:r>
            <a:br>
              <a:rPr lang="en-US" dirty="0" smtClean="0"/>
            </a:br>
            <a:endParaRPr lang="en-US" dirty="0"/>
          </a:p>
        </p:txBody>
      </p:sp>
      <p:sp>
        <p:nvSpPr>
          <p:cNvPr id="4" name="TextBox 3"/>
          <p:cNvSpPr txBox="1"/>
          <p:nvPr/>
        </p:nvSpPr>
        <p:spPr>
          <a:xfrm>
            <a:off x="4114800" y="6019800"/>
            <a:ext cx="4648200" cy="369332"/>
          </a:xfrm>
          <a:prstGeom prst="rect">
            <a:avLst/>
          </a:prstGeom>
          <a:noFill/>
        </p:spPr>
        <p:txBody>
          <a:bodyPr wrap="square" rtlCol="0">
            <a:spAutoFit/>
          </a:bodyPr>
          <a:lstStyle/>
          <a:p>
            <a:r>
              <a:rPr lang="en-US" dirty="0" err="1" smtClean="0"/>
              <a:t>Ginot</a:t>
            </a:r>
            <a:r>
              <a:rPr lang="en-US" dirty="0" smtClean="0"/>
              <a:t> 2012; Jurist 2008; Lane 2008; </a:t>
            </a:r>
            <a:r>
              <a:rPr lang="en-US" dirty="0" err="1" smtClean="0"/>
              <a:t>Pally</a:t>
            </a:r>
            <a:r>
              <a:rPr lang="en-US" dirty="0" smtClean="0"/>
              <a:t> 2008;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through narration of </a:t>
            </a:r>
            <a:br>
              <a:rPr lang="en-US" dirty="0" smtClean="0"/>
            </a:br>
            <a:r>
              <a:rPr lang="en-US" dirty="0" smtClean="0"/>
              <a:t>negative experiences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Capacity to narrate, understand and integrate important </a:t>
            </a:r>
            <a:br>
              <a:rPr lang="en-US" dirty="0" smtClean="0"/>
            </a:br>
            <a:r>
              <a:rPr lang="en-US" dirty="0" smtClean="0"/>
              <a:t>     life stories can be key to adaptive identity development   </a:t>
            </a:r>
            <a:br>
              <a:rPr lang="en-US" dirty="0" smtClean="0"/>
            </a:br>
            <a:r>
              <a:rPr lang="en-US" dirty="0" smtClean="0"/>
              <a:t>     and a more differentiated flexible view of self</a:t>
            </a:r>
          </a:p>
          <a:p>
            <a:endParaRPr lang="en-US" dirty="0" smtClean="0"/>
          </a:p>
          <a:p>
            <a:r>
              <a:rPr lang="en-US" dirty="0" smtClean="0"/>
              <a:t>Articulation and consolidation of an emotionally coherent </a:t>
            </a:r>
            <a:br>
              <a:rPr lang="en-US" dirty="0" smtClean="0"/>
            </a:br>
            <a:r>
              <a:rPr lang="en-US" dirty="0" smtClean="0"/>
              <a:t>     self-narrative account becomes an important part of the </a:t>
            </a:r>
            <a:br>
              <a:rPr lang="en-US" dirty="0" smtClean="0"/>
            </a:br>
            <a:r>
              <a:rPr lang="en-US" dirty="0" smtClean="0"/>
              <a:t>     therapeutic change process</a:t>
            </a:r>
          </a:p>
          <a:p>
            <a:pPr>
              <a:buNone/>
            </a:pPr>
            <a:endParaRPr lang="en-US" dirty="0" smtClean="0"/>
          </a:p>
          <a:p>
            <a:r>
              <a:rPr lang="en-US" dirty="0" smtClean="0"/>
              <a:t>Reflective inquiry in therapy provides opportunity to </a:t>
            </a:r>
            <a:br>
              <a:rPr lang="en-US" dirty="0" smtClean="0"/>
            </a:br>
            <a:r>
              <a:rPr lang="en-US" dirty="0" smtClean="0"/>
              <a:t>    deconstruct limiting cultural and social norms,  and </a:t>
            </a:r>
            <a:br>
              <a:rPr lang="en-US" dirty="0" smtClean="0"/>
            </a:br>
            <a:r>
              <a:rPr lang="en-US" dirty="0" smtClean="0"/>
              <a:t>    heighten sense of personal agency for constructing new </a:t>
            </a:r>
            <a:br>
              <a:rPr lang="en-US" dirty="0" smtClean="0"/>
            </a:br>
            <a:r>
              <a:rPr lang="en-US" dirty="0" smtClean="0"/>
              <a:t>    personal meaning and self-narratives</a:t>
            </a:r>
          </a:p>
          <a:p>
            <a:endParaRPr lang="en-US" dirty="0" smtClean="0"/>
          </a:p>
          <a:p>
            <a:endParaRPr lang="en-US" dirty="0" smtClean="0"/>
          </a:p>
          <a:p>
            <a:pPr>
              <a:buNone/>
            </a:pPr>
            <a:endParaRPr lang="en-US" dirty="0" smtClean="0"/>
          </a:p>
        </p:txBody>
      </p:sp>
      <p:sp>
        <p:nvSpPr>
          <p:cNvPr id="4" name="TextBox 3"/>
          <p:cNvSpPr txBox="1"/>
          <p:nvPr/>
        </p:nvSpPr>
        <p:spPr>
          <a:xfrm>
            <a:off x="3505200" y="6096000"/>
            <a:ext cx="5334000" cy="338554"/>
          </a:xfrm>
          <a:prstGeom prst="rect">
            <a:avLst/>
          </a:prstGeom>
          <a:noFill/>
        </p:spPr>
        <p:txBody>
          <a:bodyPr wrap="square" rtlCol="0">
            <a:spAutoFit/>
          </a:bodyPr>
          <a:lstStyle/>
          <a:p>
            <a:r>
              <a:rPr lang="en-US" sz="1600" dirty="0" err="1" smtClean="0"/>
              <a:t>Pasupathi</a:t>
            </a:r>
            <a:r>
              <a:rPr lang="en-US" sz="1600" dirty="0" smtClean="0"/>
              <a:t>, </a:t>
            </a:r>
            <a:r>
              <a:rPr lang="en-US" sz="1600" dirty="0" err="1" smtClean="0"/>
              <a:t>Billitteri</a:t>
            </a:r>
            <a:r>
              <a:rPr lang="en-US" sz="1600" dirty="0" smtClean="0"/>
              <a:t>, Mansfield et al 2015;  Angus, </a:t>
            </a:r>
            <a:r>
              <a:rPr lang="en-US" sz="1600" dirty="0" err="1" smtClean="0"/>
              <a:t>Kagan</a:t>
            </a:r>
            <a:r>
              <a:rPr lang="en-US" sz="1600" dirty="0" smtClean="0"/>
              <a:t> 2013</a:t>
            </a:r>
            <a:endParaRPr 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narratives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Narratives processing a challenging or </a:t>
            </a:r>
            <a:br>
              <a:rPr lang="en-US" dirty="0" smtClean="0"/>
            </a:br>
            <a:r>
              <a:rPr lang="en-US" dirty="0" smtClean="0"/>
              <a:t>     traumatic event</a:t>
            </a:r>
          </a:p>
          <a:p>
            <a:r>
              <a:rPr lang="en-US" dirty="0" smtClean="0"/>
              <a:t>Narratives of  verbal representations  </a:t>
            </a:r>
            <a:br>
              <a:rPr lang="en-US" dirty="0" smtClean="0"/>
            </a:br>
            <a:r>
              <a:rPr lang="en-US" dirty="0" smtClean="0"/>
              <a:t>     of sense of self (self-narratives)</a:t>
            </a:r>
          </a:p>
          <a:p>
            <a:r>
              <a:rPr lang="en-US" dirty="0" smtClean="0"/>
              <a:t>Narratives serving to integrate dissociated,</a:t>
            </a:r>
            <a:br>
              <a:rPr lang="en-US" dirty="0" smtClean="0"/>
            </a:br>
            <a:r>
              <a:rPr lang="en-US" dirty="0" smtClean="0"/>
              <a:t>    fragmented or compartmentalized aspects </a:t>
            </a:r>
            <a:br>
              <a:rPr lang="en-US" dirty="0" smtClean="0"/>
            </a:br>
            <a:r>
              <a:rPr lang="en-US" dirty="0" smtClean="0"/>
              <a:t>    of experiences and identity</a:t>
            </a:r>
          </a:p>
          <a:p>
            <a:r>
              <a:rPr lang="en-US" dirty="0" smtClean="0"/>
              <a:t>Narratives indicating a “pseudo identity” with  </a:t>
            </a:r>
            <a:br>
              <a:rPr lang="en-US" dirty="0" smtClean="0"/>
            </a:br>
            <a:r>
              <a:rPr lang="en-US" dirty="0" smtClean="0"/>
              <a:t>    disconnect between verbal and emotional</a:t>
            </a:r>
            <a:br>
              <a:rPr lang="en-US" dirty="0" smtClean="0"/>
            </a:br>
            <a:r>
              <a:rPr lang="en-US" dirty="0" smtClean="0"/>
              <a:t>    experiences of self  (grandiosity </a:t>
            </a:r>
            <a:r>
              <a:rPr lang="en-US" dirty="0" err="1" smtClean="0"/>
              <a:t>vs</a:t>
            </a:r>
            <a:r>
              <a:rPr lang="en-US" dirty="0" smtClean="0"/>
              <a:t> </a:t>
            </a:r>
            <a:br>
              <a:rPr lang="en-US" dirty="0" smtClean="0"/>
            </a:br>
            <a:r>
              <a:rPr lang="en-US" dirty="0" smtClean="0"/>
              <a:t>    vulnerability)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elated image"/>
          <p:cNvPicPr/>
          <p:nvPr/>
        </p:nvPicPr>
        <p:blipFill>
          <a:blip r:embed="rId2" cstate="print"/>
          <a:srcRect/>
          <a:stretch>
            <a:fillRect/>
          </a:stretch>
        </p:blipFill>
        <p:spPr bwMode="auto">
          <a:xfrm>
            <a:off x="2895600" y="3048000"/>
            <a:ext cx="3237282" cy="2848708"/>
          </a:xfrm>
          <a:prstGeom prst="rect">
            <a:avLst/>
          </a:prstGeom>
          <a:noFill/>
          <a:ln w="9525">
            <a:noFill/>
            <a:miter lim="800000"/>
            <a:headEnd/>
            <a:tailEnd/>
          </a:ln>
        </p:spPr>
      </p:pic>
      <p:pic>
        <p:nvPicPr>
          <p:cNvPr id="6" name="Picture 5" descr="Image result for narrative therapy"/>
          <p:cNvPicPr/>
          <p:nvPr/>
        </p:nvPicPr>
        <p:blipFill>
          <a:blip r:embed="rId3" cstate="print"/>
          <a:srcRect/>
          <a:stretch>
            <a:fillRect/>
          </a:stretch>
        </p:blipFill>
        <p:spPr bwMode="auto">
          <a:xfrm>
            <a:off x="3200400" y="762000"/>
            <a:ext cx="2636648" cy="197827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Narration in psychoanalysis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Narration instead of enactment of essential </a:t>
            </a:r>
            <a:br>
              <a:rPr lang="en-US" dirty="0" smtClean="0"/>
            </a:br>
            <a:r>
              <a:rPr lang="en-US" dirty="0" smtClean="0"/>
              <a:t>       </a:t>
            </a:r>
            <a:r>
              <a:rPr lang="en-US" dirty="0" err="1" smtClean="0"/>
              <a:t>intrapsychic</a:t>
            </a:r>
            <a:r>
              <a:rPr lang="en-US" dirty="0" smtClean="0"/>
              <a:t> storylines  </a:t>
            </a:r>
          </a:p>
          <a:p>
            <a:r>
              <a:rPr lang="en-US" dirty="0" smtClean="0"/>
              <a:t>Constructions of new stories through engaging in the </a:t>
            </a:r>
            <a:br>
              <a:rPr lang="en-US" dirty="0" smtClean="0"/>
            </a:br>
            <a:r>
              <a:rPr lang="en-US" dirty="0" smtClean="0"/>
              <a:t>       inner and outer dialogue</a:t>
            </a:r>
          </a:p>
          <a:p>
            <a:r>
              <a:rPr lang="en-US" dirty="0" smtClean="0"/>
              <a:t>The patient and analyst co-create a story that is more</a:t>
            </a:r>
            <a:br>
              <a:rPr lang="en-US" dirty="0" smtClean="0"/>
            </a:br>
            <a:r>
              <a:rPr lang="en-US" dirty="0" smtClean="0"/>
              <a:t>        flexible and persuasive </a:t>
            </a:r>
          </a:p>
          <a:p>
            <a:endParaRPr lang="en-US" dirty="0" smtClean="0"/>
          </a:p>
          <a:p>
            <a:r>
              <a:rPr lang="en-US" dirty="0" smtClean="0"/>
              <a:t>The analysts task and functions:</a:t>
            </a:r>
            <a:br>
              <a:rPr lang="en-US" dirty="0" smtClean="0"/>
            </a:br>
            <a:r>
              <a:rPr lang="en-US" sz="2100" dirty="0" smtClean="0"/>
              <a:t/>
            </a:r>
            <a:br>
              <a:rPr lang="en-US" sz="2100" dirty="0" smtClean="0"/>
            </a:br>
            <a:r>
              <a:rPr lang="en-US" dirty="0" smtClean="0"/>
              <a:t>1) analysis of defenses =&gt; destabilizing the patient’s</a:t>
            </a:r>
            <a:br>
              <a:rPr lang="en-US" dirty="0" smtClean="0"/>
            </a:br>
            <a:r>
              <a:rPr lang="en-US" dirty="0" smtClean="0"/>
              <a:t>        narration </a:t>
            </a:r>
          </a:p>
          <a:p>
            <a:pPr>
              <a:buNone/>
            </a:pPr>
            <a:r>
              <a:rPr lang="en-US" dirty="0" smtClean="0"/>
              <a:t>     2) deconstructing the narrative through explorations of</a:t>
            </a:r>
            <a:br>
              <a:rPr lang="en-US" dirty="0" smtClean="0"/>
            </a:br>
            <a:r>
              <a:rPr lang="en-US" dirty="0" smtClean="0"/>
              <a:t>        contradictions, transference and fantasies</a:t>
            </a:r>
          </a:p>
          <a:p>
            <a:pPr>
              <a:buNone/>
            </a:pPr>
            <a:endParaRPr lang="en-US" dirty="0" smtClean="0"/>
          </a:p>
          <a:p>
            <a:endParaRPr lang="en-US" dirty="0"/>
          </a:p>
        </p:txBody>
      </p:sp>
      <p:sp>
        <p:nvSpPr>
          <p:cNvPr id="4" name="TextBox 3"/>
          <p:cNvSpPr txBox="1"/>
          <p:nvPr/>
        </p:nvSpPr>
        <p:spPr>
          <a:xfrm>
            <a:off x="5486400" y="6172200"/>
            <a:ext cx="2819400" cy="369332"/>
          </a:xfrm>
          <a:prstGeom prst="rect">
            <a:avLst/>
          </a:prstGeom>
          <a:noFill/>
        </p:spPr>
        <p:txBody>
          <a:bodyPr wrap="square" rtlCol="0">
            <a:spAutoFit/>
          </a:bodyPr>
          <a:lstStyle/>
          <a:p>
            <a:r>
              <a:rPr lang="en-US" dirty="0" smtClean="0"/>
              <a:t>Shafer 1992; Ingram 1993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and Identity</a:t>
            </a:r>
            <a:endParaRPr lang="en-US" dirty="0"/>
          </a:p>
        </p:txBody>
      </p:sp>
      <p:sp>
        <p:nvSpPr>
          <p:cNvPr id="3" name="Content Placeholder 2"/>
          <p:cNvSpPr>
            <a:spLocks noGrp="1"/>
          </p:cNvSpPr>
          <p:nvPr>
            <p:ph idx="1"/>
          </p:nvPr>
        </p:nvSpPr>
        <p:spPr/>
        <p:txBody>
          <a:bodyPr>
            <a:normAutofit fontScale="92500"/>
          </a:bodyPr>
          <a:lstStyle/>
          <a:p>
            <a:r>
              <a:rPr lang="en-US" dirty="0" smtClean="0"/>
              <a:t>The internalized, evolving story of the self that</a:t>
            </a:r>
            <a:br>
              <a:rPr lang="en-US" dirty="0" smtClean="0"/>
            </a:br>
            <a:r>
              <a:rPr lang="en-US" dirty="0" smtClean="0"/>
              <a:t>     the individual creates provides a sense of </a:t>
            </a:r>
            <a:br>
              <a:rPr lang="en-US" dirty="0" smtClean="0"/>
            </a:br>
            <a:r>
              <a:rPr lang="en-US" dirty="0" smtClean="0"/>
              <a:t>     purpose and unity.                                 </a:t>
            </a:r>
            <a:r>
              <a:rPr lang="en-US" sz="2000" dirty="0" smtClean="0"/>
              <a:t>(Adler 2012)</a:t>
            </a:r>
          </a:p>
          <a:p>
            <a:r>
              <a:rPr lang="en-US" dirty="0" smtClean="0"/>
              <a:t>Narrative identity combines  specific memories </a:t>
            </a:r>
            <a:br>
              <a:rPr lang="en-US" dirty="0" smtClean="0"/>
            </a:br>
            <a:r>
              <a:rPr lang="en-US" dirty="0" smtClean="0"/>
              <a:t>     with adaptive  meaning-making  to </a:t>
            </a:r>
            <a:br>
              <a:rPr lang="en-US" dirty="0" smtClean="0"/>
            </a:br>
            <a:r>
              <a:rPr lang="en-US" dirty="0" smtClean="0"/>
              <a:t>     achieve insight                </a:t>
            </a:r>
            <a:r>
              <a:rPr lang="en-US" sz="2200" dirty="0" smtClean="0"/>
              <a:t>(Singer </a:t>
            </a:r>
            <a:r>
              <a:rPr lang="en-US" sz="2200" dirty="0" err="1" smtClean="0"/>
              <a:t>Blagov</a:t>
            </a:r>
            <a:r>
              <a:rPr lang="en-US" sz="2200" dirty="0" smtClean="0"/>
              <a:t> Berry, </a:t>
            </a:r>
            <a:r>
              <a:rPr lang="en-US" sz="2200" dirty="0" err="1" smtClean="0"/>
              <a:t>Oost</a:t>
            </a:r>
            <a:r>
              <a:rPr lang="en-US" sz="2200" dirty="0" smtClean="0"/>
              <a:t> 2013)</a:t>
            </a:r>
          </a:p>
          <a:p>
            <a:r>
              <a:rPr lang="en-US" dirty="0" smtClean="0"/>
              <a:t>Identity centrality of negative events is related </a:t>
            </a:r>
            <a:br>
              <a:rPr lang="en-US" dirty="0" smtClean="0"/>
            </a:br>
            <a:r>
              <a:rPr lang="en-US" dirty="0" smtClean="0"/>
              <a:t>      to constructing the event as having damaged </a:t>
            </a:r>
            <a:br>
              <a:rPr lang="en-US" dirty="0" smtClean="0"/>
            </a:br>
            <a:r>
              <a:rPr lang="en-US" dirty="0" smtClean="0"/>
              <a:t>      the self                                </a:t>
            </a:r>
            <a:r>
              <a:rPr lang="en-US" sz="2000" dirty="0" smtClean="0"/>
              <a:t>(</a:t>
            </a:r>
            <a:r>
              <a:rPr lang="en-US" sz="2000" dirty="0" err="1" smtClean="0"/>
              <a:t>Pasupathi</a:t>
            </a:r>
            <a:r>
              <a:rPr lang="en-US" sz="2000" dirty="0" smtClean="0"/>
              <a:t>, </a:t>
            </a:r>
            <a:r>
              <a:rPr lang="en-US" sz="2000" dirty="0" err="1" smtClean="0"/>
              <a:t>Billitteri</a:t>
            </a:r>
            <a:r>
              <a:rPr lang="en-US" sz="2000" dirty="0" smtClean="0"/>
              <a:t> et al 2015)</a:t>
            </a:r>
          </a:p>
        </p:txBody>
      </p:sp>
      <p:sp>
        <p:nvSpPr>
          <p:cNvPr id="4" name="TextBox 3"/>
          <p:cNvSpPr txBox="1"/>
          <p:nvPr/>
        </p:nvSpPr>
        <p:spPr>
          <a:xfrm>
            <a:off x="3810000" y="6096000"/>
            <a:ext cx="4648200" cy="369332"/>
          </a:xfrm>
          <a:prstGeom prst="rect">
            <a:avLst/>
          </a:prstGeom>
          <a:noFill/>
        </p:spPr>
        <p:txBody>
          <a:bodyPr wrap="square" rtlCol="0">
            <a:spAutoFit/>
          </a:bodyPr>
          <a:lstStyle/>
          <a:p>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coherence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Narratives can become internally connected, consistent and understandable  via:</a:t>
            </a:r>
            <a:br>
              <a:rPr lang="en-US" dirty="0" smtClean="0"/>
            </a:br>
            <a:r>
              <a:rPr lang="en-US" sz="1700" dirty="0" smtClean="0"/>
              <a:t/>
            </a:r>
            <a:br>
              <a:rPr lang="en-US" sz="1700" dirty="0" smtClean="0"/>
            </a:br>
            <a:r>
              <a:rPr lang="en-US" sz="2600" dirty="0" smtClean="0"/>
              <a:t>1) Temporal coherence – sequential order</a:t>
            </a:r>
            <a:br>
              <a:rPr lang="en-US" sz="2600" dirty="0" smtClean="0"/>
            </a:br>
            <a:r>
              <a:rPr lang="en-US" sz="2600" dirty="0" smtClean="0"/>
              <a:t>2) Causal coherence –linking events via </a:t>
            </a:r>
            <a:br>
              <a:rPr lang="en-US" sz="2600" dirty="0" smtClean="0"/>
            </a:br>
            <a:r>
              <a:rPr lang="en-US" sz="2600" dirty="0" smtClean="0"/>
              <a:t>         explanations into a coherent story</a:t>
            </a:r>
          </a:p>
          <a:p>
            <a:pPr>
              <a:buNone/>
            </a:pPr>
            <a:r>
              <a:rPr lang="en-US" sz="2600" dirty="0" smtClean="0"/>
              <a:t>     3) Thematic coherence -  connecting events </a:t>
            </a:r>
            <a:br>
              <a:rPr lang="en-US" sz="2600" dirty="0" smtClean="0"/>
            </a:br>
            <a:r>
              <a:rPr lang="en-US" sz="2600" dirty="0" smtClean="0"/>
              <a:t>         via similarities or by comparing and contrasting events</a:t>
            </a:r>
          </a:p>
          <a:p>
            <a:endParaRPr lang="en-US" sz="2200" dirty="0" smtClean="0"/>
          </a:p>
          <a:p>
            <a:pPr>
              <a:buNone/>
            </a:pPr>
            <a:r>
              <a:rPr lang="en-US" dirty="0" smtClean="0"/>
              <a:t>Increased narrative coherence may be preceded </a:t>
            </a:r>
            <a:br>
              <a:rPr lang="en-US" dirty="0" smtClean="0"/>
            </a:br>
            <a:r>
              <a:rPr lang="en-US" dirty="0" smtClean="0"/>
              <a:t> by incoherence, </a:t>
            </a:r>
            <a:r>
              <a:rPr lang="en-US" dirty="0" err="1" smtClean="0"/>
              <a:t>dismissiveness</a:t>
            </a:r>
            <a:r>
              <a:rPr lang="en-US" dirty="0" smtClean="0"/>
              <a:t> or </a:t>
            </a:r>
            <a:br>
              <a:rPr lang="en-US" dirty="0" smtClean="0"/>
            </a:br>
            <a:r>
              <a:rPr lang="en-US" dirty="0" smtClean="0"/>
              <a:t> overwhelming experiences</a:t>
            </a:r>
            <a:endParaRPr lang="en-US" dirty="0"/>
          </a:p>
        </p:txBody>
      </p:sp>
      <p:sp>
        <p:nvSpPr>
          <p:cNvPr id="4" name="TextBox 3"/>
          <p:cNvSpPr txBox="1"/>
          <p:nvPr/>
        </p:nvSpPr>
        <p:spPr>
          <a:xfrm>
            <a:off x="5791200" y="6019800"/>
            <a:ext cx="2971800" cy="369332"/>
          </a:xfrm>
          <a:prstGeom prst="rect">
            <a:avLst/>
          </a:prstGeom>
          <a:noFill/>
        </p:spPr>
        <p:txBody>
          <a:bodyPr wrap="square" rtlCol="0">
            <a:spAutoFit/>
          </a:bodyPr>
          <a:lstStyle/>
          <a:p>
            <a:r>
              <a:rPr lang="en-US" dirty="0" smtClean="0"/>
              <a:t>Daniel, 2009; Holmes 1999</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t>
            </a:r>
            <a:r>
              <a:rPr lang="en-US" sz="4900" dirty="0" smtClean="0"/>
              <a:t>Narrative</a:t>
            </a:r>
            <a:r>
              <a:rPr lang="en-US" dirty="0" smtClean="0"/>
              <a:t/>
            </a:r>
            <a:br>
              <a:rPr lang="en-US" dirty="0" smtClean="0"/>
            </a:br>
            <a:r>
              <a:rPr lang="en-US" dirty="0" smtClean="0"/>
              <a:t> </a:t>
            </a:r>
            <a:r>
              <a:rPr lang="en-US" sz="5300" dirty="0" smtClean="0"/>
              <a:t>Emotions</a:t>
            </a:r>
            <a:r>
              <a:rPr lang="en-US" dirty="0" smtClean="0"/>
              <a:t>                           Cognition</a:t>
            </a:r>
            <a:br>
              <a:rPr lang="en-US" dirty="0" smtClean="0"/>
            </a:br>
            <a:r>
              <a:rPr lang="en-US" dirty="0" smtClean="0"/>
              <a:t>                             Words   </a:t>
            </a:r>
            <a:br>
              <a:rPr lang="en-US" dirty="0" smtClean="0"/>
            </a:br>
            <a:endParaRPr lang="en-US" dirty="0"/>
          </a:p>
        </p:txBody>
      </p:sp>
      <p:sp>
        <p:nvSpPr>
          <p:cNvPr id="3" name="Content Placeholder 2"/>
          <p:cNvSpPr>
            <a:spLocks noGrp="1"/>
          </p:cNvSpPr>
          <p:nvPr>
            <p:ph idx="1"/>
          </p:nvPr>
        </p:nvSpPr>
        <p:spPr>
          <a:xfrm>
            <a:off x="381000" y="2667000"/>
            <a:ext cx="8229600" cy="3535363"/>
          </a:xfrm>
        </p:spPr>
        <p:txBody>
          <a:bodyPr>
            <a:normAutofit/>
          </a:bodyPr>
          <a:lstStyle/>
          <a:p>
            <a:pPr>
              <a:buNone/>
            </a:pPr>
            <a:r>
              <a:rPr lang="en-US" dirty="0" smtClean="0"/>
              <a:t>Narrative scripts are abstracted templates that filter affective-cognitive processing</a:t>
            </a:r>
          </a:p>
          <a:p>
            <a:pPr>
              <a:buNone/>
            </a:pPr>
            <a:r>
              <a:rPr lang="en-US" dirty="0" smtClean="0"/>
              <a:t>Narratives  are expressed through words that have emotional roots in the quality of attunement in earliest </a:t>
            </a:r>
            <a:r>
              <a:rPr lang="en-US" dirty="0" err="1" smtClean="0"/>
              <a:t>intersubjective</a:t>
            </a:r>
            <a:r>
              <a:rPr lang="en-US" dirty="0" smtClean="0"/>
              <a:t>/ attachment experiences</a:t>
            </a:r>
          </a:p>
          <a:p>
            <a:endParaRPr lang="en-US" dirty="0"/>
          </a:p>
        </p:txBody>
      </p:sp>
      <p:sp>
        <p:nvSpPr>
          <p:cNvPr id="4" name="TextBox 3"/>
          <p:cNvSpPr txBox="1"/>
          <p:nvPr/>
        </p:nvSpPr>
        <p:spPr>
          <a:xfrm>
            <a:off x="4114800" y="6248400"/>
            <a:ext cx="4267200" cy="369332"/>
          </a:xfrm>
          <a:prstGeom prst="rect">
            <a:avLst/>
          </a:prstGeom>
          <a:noFill/>
        </p:spPr>
        <p:txBody>
          <a:bodyPr wrap="square" rtlCol="0">
            <a:spAutoFit/>
          </a:bodyPr>
          <a:lstStyle/>
          <a:p>
            <a:r>
              <a:rPr lang="en-US" dirty="0" smtClean="0"/>
              <a:t>Singer et al 2013; </a:t>
            </a:r>
            <a:r>
              <a:rPr lang="en-US" dirty="0" err="1" smtClean="0"/>
              <a:t>Fonagy</a:t>
            </a:r>
            <a:r>
              <a:rPr lang="en-US" dirty="0" smtClean="0"/>
              <a:t> 2008; </a:t>
            </a:r>
            <a:r>
              <a:rPr lang="en-US" dirty="0" err="1" smtClean="0"/>
              <a:t>Ginot</a:t>
            </a:r>
            <a:r>
              <a:rPr lang="en-US" dirty="0" smtClean="0"/>
              <a:t> 2012 </a:t>
            </a:r>
            <a:endParaRPr lang="en-US" dirty="0"/>
          </a:p>
        </p:txBody>
      </p:sp>
      <p:sp>
        <p:nvSpPr>
          <p:cNvPr id="5" name="Right Arrow 4"/>
          <p:cNvSpPr/>
          <p:nvPr/>
        </p:nvSpPr>
        <p:spPr>
          <a:xfrm rot="1788472">
            <a:off x="2993992" y="1617871"/>
            <a:ext cx="762000" cy="292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9038010">
            <a:off x="5280992" y="1672545"/>
            <a:ext cx="781995" cy="2811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6200000">
            <a:off x="4156470" y="1108466"/>
            <a:ext cx="526264" cy="762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Narration and language</a:t>
            </a:r>
            <a:endParaRPr lang="en-US" dirty="0"/>
          </a:p>
        </p:txBody>
      </p:sp>
      <p:sp>
        <p:nvSpPr>
          <p:cNvPr id="3" name="Content Placeholder 2"/>
          <p:cNvSpPr>
            <a:spLocks noGrp="1"/>
          </p:cNvSpPr>
          <p:nvPr>
            <p:ph idx="1"/>
          </p:nvPr>
        </p:nvSpPr>
        <p:spPr>
          <a:xfrm>
            <a:off x="457200" y="1524000"/>
            <a:ext cx="8229600" cy="5059363"/>
          </a:xfrm>
        </p:spPr>
        <p:txBody>
          <a:bodyPr>
            <a:normAutofit fontScale="55000" lnSpcReduction="20000"/>
          </a:bodyPr>
          <a:lstStyle/>
          <a:p>
            <a:r>
              <a:rPr lang="en-US" sz="4000" dirty="0" smtClean="0"/>
              <a:t>Language  derive from attachment situations </a:t>
            </a:r>
          </a:p>
          <a:p>
            <a:r>
              <a:rPr lang="en-US" sz="4000" dirty="0" smtClean="0"/>
              <a:t>Language  is the  bridge between affect and cognition </a:t>
            </a:r>
          </a:p>
          <a:p>
            <a:r>
              <a:rPr lang="en-US" sz="4000" dirty="0" smtClean="0"/>
              <a:t>Language (words, concepts, images, metaphors) is immersed </a:t>
            </a:r>
            <a:br>
              <a:rPr lang="en-US" sz="4000" dirty="0" smtClean="0"/>
            </a:br>
            <a:r>
              <a:rPr lang="en-US" sz="4000" dirty="0" smtClean="0"/>
              <a:t>     with sensory and affective messages/signals</a:t>
            </a:r>
          </a:p>
          <a:p>
            <a:r>
              <a:rPr lang="en-US" sz="4000" dirty="0" smtClean="0"/>
              <a:t>Language is the  carrier of embodied and developing emotions </a:t>
            </a:r>
            <a:br>
              <a:rPr lang="en-US" sz="4000" dirty="0" smtClean="0"/>
            </a:br>
            <a:r>
              <a:rPr lang="en-US" sz="4000" dirty="0" smtClean="0"/>
              <a:t>      (tentative, early, immerging, incoherent) </a:t>
            </a:r>
          </a:p>
          <a:p>
            <a:r>
              <a:rPr lang="en-US" sz="4000" dirty="0" smtClean="0"/>
              <a:t>Language develops from shared perceptions of communicative </a:t>
            </a:r>
            <a:br>
              <a:rPr lang="en-US" sz="4000" dirty="0" smtClean="0"/>
            </a:br>
            <a:r>
              <a:rPr lang="en-US" sz="4000" dirty="0" smtClean="0"/>
              <a:t>     intentions  (9 months) =&gt; </a:t>
            </a:r>
            <a:br>
              <a:rPr lang="en-US" sz="4000" dirty="0" smtClean="0"/>
            </a:br>
            <a:r>
              <a:rPr lang="en-US" sz="4000" dirty="0" smtClean="0"/>
              <a:t>     ability to understand and imagine self and others as </a:t>
            </a:r>
            <a:br>
              <a:rPr lang="en-US" sz="4000" dirty="0" smtClean="0"/>
            </a:br>
            <a:r>
              <a:rPr lang="en-US" sz="4000" dirty="0" smtClean="0"/>
              <a:t>     intentional </a:t>
            </a:r>
            <a:r>
              <a:rPr lang="en-US" sz="4000" i="1" dirty="0" smtClean="0"/>
              <a:t>agents</a:t>
            </a:r>
            <a:r>
              <a:rPr lang="en-US" dirty="0" smtClean="0"/>
              <a:t/>
            </a:r>
            <a:br>
              <a:rPr lang="en-US" dirty="0" smtClean="0"/>
            </a:br>
            <a:r>
              <a:rPr lang="en-US" dirty="0" smtClean="0"/>
              <a:t> </a:t>
            </a:r>
          </a:p>
          <a:p>
            <a:pPr>
              <a:buNone/>
            </a:pPr>
            <a:r>
              <a:rPr lang="en-US" sz="4500" dirty="0" smtClean="0"/>
              <a:t>Narratives provide links through words fully  embedded in affect, and emotions underlie recurrent and reinforced </a:t>
            </a:r>
            <a:br>
              <a:rPr lang="en-US" sz="4500" dirty="0" smtClean="0"/>
            </a:br>
            <a:r>
              <a:rPr lang="en-US" sz="4500" dirty="0" smtClean="0"/>
              <a:t>self-narratives</a:t>
            </a:r>
          </a:p>
          <a:p>
            <a:endParaRPr lang="en-US" dirty="0"/>
          </a:p>
        </p:txBody>
      </p:sp>
      <p:sp>
        <p:nvSpPr>
          <p:cNvPr id="4" name="TextBox 3"/>
          <p:cNvSpPr txBox="1"/>
          <p:nvPr/>
        </p:nvSpPr>
        <p:spPr>
          <a:xfrm>
            <a:off x="5257800" y="6019800"/>
            <a:ext cx="3505200" cy="369332"/>
          </a:xfrm>
          <a:prstGeom prst="rect">
            <a:avLst/>
          </a:prstGeom>
          <a:noFill/>
        </p:spPr>
        <p:txBody>
          <a:bodyPr wrap="square" rtlCol="0">
            <a:spAutoFit/>
          </a:bodyPr>
          <a:lstStyle/>
          <a:p>
            <a:r>
              <a:rPr lang="en-US" dirty="0" err="1" smtClean="0"/>
              <a:t>Fonagy</a:t>
            </a:r>
            <a:r>
              <a:rPr lang="en-US" dirty="0" smtClean="0"/>
              <a:t> 2001, 2008; </a:t>
            </a:r>
            <a:r>
              <a:rPr lang="en-US" dirty="0" err="1" smtClean="0"/>
              <a:t>Ginot</a:t>
            </a:r>
            <a:r>
              <a:rPr lang="en-US" dirty="0" smtClean="0"/>
              <a:t> 2012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Alexithymia</a:t>
            </a:r>
            <a:endParaRPr lang="en-US" dirty="0"/>
          </a:p>
        </p:txBody>
      </p:sp>
      <p:sp>
        <p:nvSpPr>
          <p:cNvPr id="3" name="Content Placeholder 2"/>
          <p:cNvSpPr>
            <a:spLocks noGrp="1"/>
          </p:cNvSpPr>
          <p:nvPr>
            <p:ph idx="1"/>
          </p:nvPr>
        </p:nvSpPr>
        <p:spPr>
          <a:xfrm>
            <a:off x="533400" y="1676400"/>
            <a:ext cx="8229600" cy="5029200"/>
          </a:xfrm>
        </p:spPr>
        <p:txBody>
          <a:bodyPr>
            <a:normAutofit fontScale="62500" lnSpcReduction="20000"/>
          </a:bodyPr>
          <a:lstStyle/>
          <a:p>
            <a:pPr>
              <a:buNone/>
            </a:pPr>
            <a:r>
              <a:rPr lang="en-US" sz="3800" dirty="0" smtClean="0"/>
              <a:t>Inability to feel and identify own feelings, caused by:</a:t>
            </a:r>
          </a:p>
          <a:p>
            <a:r>
              <a:rPr lang="en-US" dirty="0" smtClean="0"/>
              <a:t>unawareness or incapacity to distinguish physical and affect states , </a:t>
            </a:r>
          </a:p>
          <a:p>
            <a:r>
              <a:rPr lang="en-US" dirty="0" smtClean="0"/>
              <a:t>lack of words for emotions</a:t>
            </a:r>
            <a:br>
              <a:rPr lang="en-US" dirty="0" smtClean="0"/>
            </a:br>
            <a:endParaRPr lang="en-US" sz="2200" dirty="0" smtClean="0"/>
          </a:p>
          <a:p>
            <a:pPr>
              <a:buNone/>
            </a:pPr>
            <a:r>
              <a:rPr lang="en-US" sz="3800" dirty="0" smtClean="0"/>
              <a:t>  contributes to: </a:t>
            </a:r>
          </a:p>
          <a:p>
            <a:r>
              <a:rPr lang="en-US" dirty="0" smtClean="0"/>
              <a:t>deficit in the capacity to experience emotions</a:t>
            </a:r>
          </a:p>
          <a:p>
            <a:r>
              <a:rPr lang="en-US" dirty="0" smtClean="0"/>
              <a:t>Impaired ability to tolerate emotions</a:t>
            </a:r>
          </a:p>
          <a:p>
            <a:r>
              <a:rPr lang="en-US" dirty="0" smtClean="0"/>
              <a:t>Impaired ability to recognize emotions  in others</a:t>
            </a:r>
            <a:br>
              <a:rPr lang="en-US" dirty="0" smtClean="0"/>
            </a:br>
            <a:endParaRPr lang="en-US" sz="2600" dirty="0" smtClean="0"/>
          </a:p>
          <a:p>
            <a:pPr>
              <a:lnSpc>
                <a:spcPct val="120000"/>
              </a:lnSpc>
              <a:buNone/>
            </a:pPr>
            <a:r>
              <a:rPr lang="en-US" sz="3800" dirty="0" smtClean="0"/>
              <a:t>Change in </a:t>
            </a:r>
            <a:r>
              <a:rPr lang="en-US" sz="3800" dirty="0" err="1" smtClean="0"/>
              <a:t>alexithymia</a:t>
            </a:r>
            <a:r>
              <a:rPr lang="en-US" sz="3800" dirty="0" smtClean="0"/>
              <a:t> =&gt; </a:t>
            </a:r>
            <a:r>
              <a:rPr lang="en-US" dirty="0" smtClean="0"/>
              <a:t/>
            </a:r>
            <a:br>
              <a:rPr lang="en-US" dirty="0" smtClean="0"/>
            </a:br>
            <a:r>
              <a:rPr lang="en-US" dirty="0" smtClean="0"/>
              <a:t>potential for that some background feelings can be attended to, </a:t>
            </a:r>
            <a:br>
              <a:rPr lang="en-US" dirty="0" smtClean="0"/>
            </a:br>
            <a:r>
              <a:rPr lang="en-US" dirty="0" smtClean="0"/>
              <a:t>experiences and reflected upon =&gt; </a:t>
            </a:r>
            <a:br>
              <a:rPr lang="en-US" dirty="0" smtClean="0"/>
            </a:br>
            <a:r>
              <a:rPr lang="en-US" dirty="0" smtClean="0"/>
              <a:t>transition </a:t>
            </a:r>
            <a:r>
              <a:rPr lang="en-US" i="1" dirty="0" smtClean="0"/>
              <a:t>from implicit to explicit aspects of emotion</a:t>
            </a:r>
            <a:r>
              <a:rPr lang="en-US" dirty="0" smtClean="0"/>
              <a:t>, i.e., </a:t>
            </a:r>
            <a:r>
              <a:rPr lang="en-US" dirty="0" err="1" smtClean="0"/>
              <a:t>psychophysiological</a:t>
            </a:r>
            <a:r>
              <a:rPr lang="en-US" dirty="0" smtClean="0"/>
              <a:t> activation by linking sensory impute with different memory and symbolizing systems</a:t>
            </a:r>
            <a:br>
              <a:rPr lang="en-US" dirty="0" smtClean="0"/>
            </a:br>
            <a:endParaRPr lang="en-US" dirty="0" smtClean="0"/>
          </a:p>
          <a:p>
            <a:endParaRPr lang="en-US" dirty="0" smtClean="0"/>
          </a:p>
        </p:txBody>
      </p:sp>
      <p:sp>
        <p:nvSpPr>
          <p:cNvPr id="4" name="TextBox 3"/>
          <p:cNvSpPr txBox="1"/>
          <p:nvPr/>
        </p:nvSpPr>
        <p:spPr>
          <a:xfrm>
            <a:off x="3505200" y="6324600"/>
            <a:ext cx="5029200" cy="338554"/>
          </a:xfrm>
          <a:prstGeom prst="rect">
            <a:avLst/>
          </a:prstGeom>
          <a:noFill/>
        </p:spPr>
        <p:txBody>
          <a:bodyPr wrap="square" rtlCol="0">
            <a:spAutoFit/>
          </a:bodyPr>
          <a:lstStyle/>
          <a:p>
            <a:r>
              <a:rPr lang="en-US" sz="1600" dirty="0" smtClean="0"/>
              <a:t>Krystal, 1979, 1998; Fan et al.,  2011;  Lane, Garfield 2005</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Narration in psychiatric conditions </a:t>
            </a:r>
            <a:endParaRPr lang="en-US" dirty="0"/>
          </a:p>
        </p:txBody>
      </p:sp>
      <p:sp>
        <p:nvSpPr>
          <p:cNvPr id="3" name="Content Placeholder 2"/>
          <p:cNvSpPr>
            <a:spLocks noGrp="1"/>
          </p:cNvSpPr>
          <p:nvPr>
            <p:ph idx="1"/>
          </p:nvPr>
        </p:nvSpPr>
        <p:spPr/>
        <p:txBody>
          <a:bodyPr>
            <a:normAutofit lnSpcReduction="10000"/>
          </a:bodyPr>
          <a:lstStyle/>
          <a:p>
            <a:r>
              <a:rPr lang="en-US" sz="2400" i="1" dirty="0" smtClean="0"/>
              <a:t>Borderline personality disorder</a:t>
            </a:r>
            <a:r>
              <a:rPr lang="en-US" sz="2400" dirty="0" smtClean="0"/>
              <a:t>:  narrative identity disturbance and incoherence                                                    </a:t>
            </a:r>
            <a:r>
              <a:rPr lang="en-US" sz="1600" dirty="0" smtClean="0"/>
              <a:t>(Adler et al 2012) </a:t>
            </a:r>
            <a:r>
              <a:rPr lang="en-US" sz="2000" dirty="0" smtClean="0"/>
              <a:t/>
            </a:r>
            <a:br>
              <a:rPr lang="en-US" sz="2000" dirty="0" smtClean="0"/>
            </a:br>
            <a:endParaRPr lang="en-US" sz="2000" dirty="0" smtClean="0"/>
          </a:p>
          <a:p>
            <a:r>
              <a:rPr lang="en-US" sz="2400" i="1" dirty="0" smtClean="0"/>
              <a:t>Schizophrenia</a:t>
            </a:r>
            <a:r>
              <a:rPr lang="en-US" sz="2400" dirty="0" smtClean="0"/>
              <a:t>: narratives  can be coherent accounts of others interconnections but are missing agent-protagonist, i.e.,  accounts of self as an agent                     </a:t>
            </a:r>
            <a:r>
              <a:rPr lang="en-US" sz="1600" dirty="0" smtClean="0"/>
              <a:t>(</a:t>
            </a:r>
            <a:r>
              <a:rPr lang="en-US" sz="1600" dirty="0" err="1" smtClean="0"/>
              <a:t>Lysaker</a:t>
            </a:r>
            <a:r>
              <a:rPr lang="en-US" sz="1600" dirty="0" smtClean="0"/>
              <a:t> PH, </a:t>
            </a:r>
            <a:r>
              <a:rPr lang="en-US" sz="1600" dirty="0" err="1" smtClean="0"/>
              <a:t>Wickett</a:t>
            </a:r>
            <a:r>
              <a:rPr lang="en-US" sz="1600" dirty="0" smtClean="0"/>
              <a:t> et al 2003)</a:t>
            </a:r>
            <a:r>
              <a:rPr lang="en-US" sz="2000" dirty="0" smtClean="0"/>
              <a:t/>
            </a:r>
            <a:br>
              <a:rPr lang="en-US" sz="2000" dirty="0" smtClean="0"/>
            </a:br>
            <a:endParaRPr lang="en-US" sz="2000" dirty="0" smtClean="0"/>
          </a:p>
          <a:p>
            <a:r>
              <a:rPr lang="en-US" sz="2400" i="1" dirty="0" smtClean="0"/>
              <a:t>Trauma</a:t>
            </a:r>
            <a:r>
              <a:rPr lang="en-US" sz="2400" dirty="0" smtClean="0"/>
              <a:t>: failures in narrative formation and symbolization can lead to self-silencing  with absences and blanks in individual who suffered massive psychic trauma , i.e., genocide survivors </a:t>
            </a:r>
            <a:br>
              <a:rPr lang="en-US" sz="2400" dirty="0" smtClean="0"/>
            </a:br>
            <a:r>
              <a:rPr lang="en-US" sz="2400" dirty="0" smtClean="0"/>
              <a:t>                                                                      </a:t>
            </a:r>
            <a:r>
              <a:rPr lang="en-US" sz="1800" dirty="0" smtClean="0"/>
              <a:t>(</a:t>
            </a:r>
            <a:r>
              <a:rPr lang="en-US" sz="1800" dirty="0" err="1" smtClean="0"/>
              <a:t>Laub</a:t>
            </a:r>
            <a:r>
              <a:rPr lang="en-US" sz="1800" dirty="0" smtClean="0"/>
              <a:t> 2005; </a:t>
            </a:r>
            <a:r>
              <a:rPr lang="en-US" sz="1800" dirty="0" err="1" smtClean="0"/>
              <a:t>Nachmani</a:t>
            </a:r>
            <a:r>
              <a:rPr lang="en-US" sz="1800" dirty="0" smtClean="0"/>
              <a:t> 2005)</a:t>
            </a:r>
          </a:p>
          <a:p>
            <a:r>
              <a:rPr lang="en-US" sz="2400" i="1" dirty="0" smtClean="0"/>
              <a:t>Narcissistic personality disorder : </a:t>
            </a:r>
            <a:r>
              <a:rPr lang="en-US" sz="2400" dirty="0" smtClean="0"/>
              <a:t>disconnected </a:t>
            </a:r>
            <a:r>
              <a:rPr lang="en-US" sz="2400" dirty="0" smtClean="0"/>
              <a:t>self-states </a:t>
            </a:r>
            <a:br>
              <a:rPr lang="en-US" sz="2400" dirty="0" smtClean="0"/>
            </a:br>
            <a:r>
              <a:rPr lang="en-US" sz="2400" dirty="0" smtClean="0"/>
              <a:t>and </a:t>
            </a:r>
            <a:r>
              <a:rPr lang="en-US" sz="2400" dirty="0" err="1" smtClean="0"/>
              <a:t>alexithymia</a:t>
            </a:r>
            <a:r>
              <a:rPr lang="en-US" sz="2400" dirty="0" smtClean="0"/>
              <a:t> influence self-</a:t>
            </a:r>
            <a:r>
              <a:rPr lang="en-US" sz="2400" dirty="0" err="1" smtClean="0"/>
              <a:t>narative</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10053</TotalTime>
  <Words>680</Words>
  <Application>Microsoft Office PowerPoint</Application>
  <PresentationFormat>On-screen Show (4:3)</PresentationFormat>
  <Paragraphs>198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Narrative and Narration  Neuropsychological, cognitive and emotional implications on interpersonal relatedness</vt:lpstr>
      <vt:lpstr> Narration and wellbeing </vt:lpstr>
      <vt:lpstr>Narration in psychoanalysis </vt:lpstr>
      <vt:lpstr>Narrative and Identity</vt:lpstr>
      <vt:lpstr>Narrative coherence</vt:lpstr>
      <vt:lpstr>                           Narrative  Emotions                           Cognition                              Words    </vt:lpstr>
      <vt:lpstr>Narration and language</vt:lpstr>
      <vt:lpstr>Alexithymia</vt:lpstr>
      <vt:lpstr>Narration in psychiatric conditions </vt:lpstr>
      <vt:lpstr>Identifiers of  incoherent sense of self</vt:lpstr>
      <vt:lpstr>Neurologically based model for narrative comprehension and production  #1</vt:lpstr>
      <vt:lpstr>Neurologically based model for narrative comprehension and production  #2</vt:lpstr>
      <vt:lpstr>Neurologically based model for narrative comprehension and production  #3</vt:lpstr>
      <vt:lpstr>Narrative and attachment #1</vt:lpstr>
      <vt:lpstr>Narrative and attachment #2</vt:lpstr>
      <vt:lpstr>From experiences to self-narrative</vt:lpstr>
      <vt:lpstr>Brain processing in Self-narrative</vt:lpstr>
      <vt:lpstr>Negative self-narratives Working memory, Cognition and Emotion</vt:lpstr>
      <vt:lpstr>Negative self-narratives -   compromised tempering of arousal   #1 </vt:lpstr>
      <vt:lpstr>Negative self-narratives -   compromised tempering of arousal   #2</vt:lpstr>
      <vt:lpstr>Dysregulation and enactment  in therapy and analysis</vt:lpstr>
      <vt:lpstr>Enactment and the brain</vt:lpstr>
      <vt:lpstr>From memories to reflective process</vt:lpstr>
      <vt:lpstr>.</vt:lpstr>
      <vt:lpstr>Therapeutic implications</vt:lpstr>
      <vt:lpstr>Change through narration of  negative experiences</vt:lpstr>
      <vt:lpstr>Types of narratives </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Elsa</dc:creator>
  <cp:lastModifiedBy>Partners Information Systems</cp:lastModifiedBy>
  <cp:revision>38</cp:revision>
  <dcterms:created xsi:type="dcterms:W3CDTF">2018-05-06T17:51:54Z</dcterms:created>
  <dcterms:modified xsi:type="dcterms:W3CDTF">2018-05-24T16:25:19Z</dcterms:modified>
</cp:coreProperties>
</file>